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4" r:id="rId8"/>
    <p:sldId id="269" r:id="rId9"/>
    <p:sldId id="270" r:id="rId10"/>
    <p:sldId id="266" r:id="rId11"/>
    <p:sldId id="272" r:id="rId12"/>
    <p:sldId id="271" r:id="rId13"/>
    <p:sldId id="273" r:id="rId14"/>
    <p:sldId id="274" r:id="rId15"/>
    <p:sldId id="275" r:id="rId16"/>
    <p:sldId id="267" r:id="rId17"/>
    <p:sldId id="276" r:id="rId18"/>
    <p:sldId id="268" r:id="rId19"/>
    <p:sldId id="26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E"/>
    <a:srgbClr val="1B3BA3"/>
    <a:srgbClr val="1B3BB9"/>
    <a:srgbClr val="1B3BC9"/>
    <a:srgbClr val="1B3979"/>
    <a:srgbClr val="000000"/>
    <a:srgbClr val="1B3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9"/>
    <p:restoredTop sz="94679"/>
  </p:normalViewPr>
  <p:slideViewPr>
    <p:cSldViewPr snapToGrid="0">
      <p:cViewPr varScale="1">
        <p:scale>
          <a:sx n="81" d="100"/>
          <a:sy n="81" d="100"/>
        </p:scale>
        <p:origin x="9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7C02FE-BAA6-2BD5-5AB1-972F01F1E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BAA1663-A206-B6BF-F4FB-E4BC9221E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D9605A-4246-015D-826E-CCBB299B5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ECCC6D-428E-C17A-2C1E-1C65DB50D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8F212F-B5A1-5435-4E96-69EEE58ED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02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C8DB7F-3CBF-1087-6110-8E374EF07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0F6D5D-F602-B56D-35BF-2AF8D49870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3D2894-1B71-E7B8-75A5-6CD06435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D5339A-58DA-147A-83C4-8903DB3FD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27C253-2DF7-14A0-7F30-F8A6B0597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0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56E1F2F-C72B-94FB-6D0D-004C4A06CD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BD71642-AA59-B76C-6F55-E354A681C7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2A37F2-2F24-3EF8-AE53-336BB72D4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749B03-6680-1013-C27A-04B272C93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DA8357-BD4D-4090-08ED-CE31F6B24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36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C90ABB-41A4-8295-294A-E4E104EC0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9560CB-30EA-6B15-D3A7-31398A7FA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EF5A1B-5203-C676-4FDE-0B1BC4318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A9E520-E460-D1D7-A69D-4DB0C48A2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EA22D6-16C5-621E-2EA2-66C82A15F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7E722E-0A34-C998-7938-A71782AB9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C1CA94-1FEF-FB09-D4D5-30242BD14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666428-CD84-AE07-38BF-FE828C412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EBAAAF-13B8-A532-6384-5B7E1D66F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89BD7D-53CD-6716-57E8-C6D6F59F6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46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5BBFA-D970-3144-AFB1-1693E3785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FFA836-482D-E46A-3B62-3204BBB938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F99698-947E-CE63-95CC-0B35B9691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BC234E-502D-DBDB-176D-4E2C05C98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A0A8AE-CF46-4469-09CF-ABC22329A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18ADC3-4E2A-D99E-D211-EC9505072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850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11C5B9-DB61-C37B-1362-4D071C724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3EC46E-0DE6-E865-63D1-AD4AC414A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60A27A2-2ED5-6538-3213-9778DCC53F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67AE24C-FA96-21FF-C030-F2DEE9A98B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33CBFF-1F01-EA8C-17BC-B96DCB4E2A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A9F2990-F1DA-2B29-AC6A-635CBD928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3754ECE-1F8D-C5EC-D14B-50FB34644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778CDC9-D4C2-79FC-90FF-BF4C0912F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27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91318F-5CBC-D706-F4D2-916A403A6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05F35A1-30B0-AFEE-33EB-2DF08ED35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4652C47-F3F5-ECE2-2E92-64D8B8D46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8409F66-67F7-5231-03EB-D2D793CB7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19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852AD3C-48F7-95F8-B1B0-F5845B993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07E2EFF-8D49-EBC1-F566-54C84074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9A8608F-504B-929F-0460-CDAFA56D2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95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ADB803-6FD2-8DCA-66A7-F6E53AA5F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4C1FD5-3BB0-3A6C-6429-BBD9A79C8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7614A50-2983-BD5E-58B4-4729EE021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F74246-06D4-2CC0-2B1A-2D103469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785E01-6E06-1FDD-837C-FAAF0BED8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BE28C94-7B58-07B3-9099-6BA6E1C39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97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8128BD-FDA5-2EE9-1435-6BD7E6E7E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77AFBFF-5E8B-2E05-88D3-FFCAB8AE9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7D2B8C-C3C9-2F4D-E9AE-197A39999C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50F981-290D-9DED-6F13-9DBB65B84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D54270-7FD6-E80D-D23A-BB2225A3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ABB953C-2718-901D-6DE1-5F7B02EDB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098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BCC2DD-1D20-7F6A-1D2A-4BA8F1809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80ED5D-178B-176C-CA77-4CB925200F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BB1833-F9BB-5BC3-342A-9124E0BD14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A2C13A-3F04-D0C4-D90B-E587E2A9F0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89C0A6-E644-5ACE-07FD-278500B75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62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12" Type="http://schemas.openxmlformats.org/officeDocument/2006/relationships/image" Target="../media/image17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4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F99828-9BBF-D5C6-4B23-D9E05129E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73B1E8-D1C2-4DEF-0B5C-0CD1EB2619A5}"/>
              </a:ext>
            </a:extLst>
          </p:cNvPr>
          <p:cNvSpPr txBox="1"/>
          <p:nvPr/>
        </p:nvSpPr>
        <p:spPr>
          <a:xfrm>
            <a:off x="5126416" y="1552430"/>
            <a:ext cx="70655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339E"/>
                </a:solidFill>
                <a:effectLst/>
                <a:latin typeface="Onest Black" pitchFamily="2" charset="0"/>
              </a:rPr>
              <a:t>Развитие читательской грамотности школьников </a:t>
            </a:r>
          </a:p>
          <a:p>
            <a:pPr algn="ctr"/>
            <a:r>
              <a:rPr lang="ru-RU" sz="3600" dirty="0">
                <a:solidFill>
                  <a:srgbClr val="00339E"/>
                </a:solidFill>
                <a:effectLst/>
                <a:latin typeface="Onest Black" pitchFamily="2" charset="0"/>
              </a:rPr>
              <a:t>на основе дифференцированно-уровневого подхода</a:t>
            </a:r>
            <a:endParaRPr lang="ru-RU" sz="3600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C1D8E9-752B-A4A7-6A35-0122822A6B41}"/>
              </a:ext>
            </a:extLst>
          </p:cNvPr>
          <p:cNvSpPr txBox="1"/>
          <p:nvPr/>
        </p:nvSpPr>
        <p:spPr>
          <a:xfrm>
            <a:off x="5456668" y="4002156"/>
            <a:ext cx="64050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>
                <a:effectLst/>
                <a:latin typeface="Onest Regular" pitchFamily="2" charset="0"/>
              </a:rPr>
              <a:t>Гарифзянова</a:t>
            </a:r>
            <a:r>
              <a:rPr lang="ru-RU" sz="2400" b="1" dirty="0">
                <a:effectLst/>
                <a:latin typeface="Onest Regular" pitchFamily="2" charset="0"/>
              </a:rPr>
              <a:t> </a:t>
            </a:r>
            <a:r>
              <a:rPr lang="ru-RU" sz="2400" b="1" dirty="0" err="1">
                <a:effectLst/>
                <a:latin typeface="Onest Regular" pitchFamily="2" charset="0"/>
              </a:rPr>
              <a:t>Лейля</a:t>
            </a:r>
            <a:r>
              <a:rPr lang="ru-RU" sz="2400" b="1" dirty="0">
                <a:effectLst/>
                <a:latin typeface="Onest Regular" pitchFamily="2" charset="0"/>
              </a:rPr>
              <a:t> </a:t>
            </a:r>
            <a:r>
              <a:rPr lang="ru-RU" sz="2400" b="1" dirty="0" err="1">
                <a:effectLst/>
                <a:latin typeface="Onest Regular" pitchFamily="2" charset="0"/>
              </a:rPr>
              <a:t>Фаязовна</a:t>
            </a:r>
            <a:r>
              <a:rPr lang="ru-RU" sz="2400" b="1" dirty="0">
                <a:effectLst/>
                <a:latin typeface="Onest Regular" pitchFamily="2" charset="0"/>
              </a:rPr>
              <a:t>, </a:t>
            </a:r>
          </a:p>
          <a:p>
            <a:pPr algn="ctr"/>
            <a:r>
              <a:rPr lang="ru-RU" sz="2400" dirty="0">
                <a:effectLst/>
                <a:latin typeface="Onest Regular" pitchFamily="2" charset="0"/>
              </a:rPr>
              <a:t>учитель татарского языка и литературы </a:t>
            </a:r>
          </a:p>
          <a:p>
            <a:pPr algn="ctr"/>
            <a:r>
              <a:rPr lang="ru-RU" sz="2400" dirty="0">
                <a:effectLst/>
                <a:latin typeface="Onest Regular" pitchFamily="2" charset="0"/>
              </a:rPr>
              <a:t>МАОУ «Гимназия №19» Приволжского района </a:t>
            </a:r>
          </a:p>
          <a:p>
            <a:pPr algn="ctr"/>
            <a:r>
              <a:rPr lang="ru-RU" sz="2400" dirty="0" err="1">
                <a:effectLst/>
                <a:latin typeface="Onest Regular" pitchFamily="2" charset="0"/>
              </a:rPr>
              <a:t>г.Казани</a:t>
            </a:r>
            <a:r>
              <a:rPr lang="ru-RU" sz="2400" dirty="0">
                <a:effectLst/>
                <a:latin typeface="Onest Regular" pitchFamily="2" charset="0"/>
              </a:rPr>
              <a:t> Республики Татарстан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Onest Regula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824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1666" y="799929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4663" y="692134"/>
            <a:ext cx="1098796" cy="10987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D07349-793A-4230-A4E8-698D1A7DCC52}"/>
              </a:ext>
            </a:extLst>
          </p:cNvPr>
          <p:cNvSpPr txBox="1"/>
          <p:nvPr/>
        </p:nvSpPr>
        <p:spPr>
          <a:xfrm>
            <a:off x="325612" y="781406"/>
            <a:ext cx="6094428" cy="9202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Black"/>
                <a:ea typeface="Calibri" panose="020F0502020204030204" pitchFamily="34" charset="0"/>
                <a:cs typeface="Times New Roman" panose="02020603050405020304" pitchFamily="18" charset="0"/>
              </a:rPr>
              <a:t>Текстовая работа</a:t>
            </a:r>
            <a:endParaRPr lang="ru-RU" sz="3200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Black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C26956-85AE-414F-9759-CE4417048DF6}"/>
              </a:ext>
            </a:extLst>
          </p:cNvPr>
          <p:cNvSpPr txBox="1"/>
          <p:nvPr/>
        </p:nvSpPr>
        <p:spPr>
          <a:xfrm>
            <a:off x="6427900" y="1943777"/>
            <a:ext cx="47204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Onest Regular"/>
                <a:ea typeface="Calibri" panose="020F0502020204030204" pitchFamily="34" charset="0"/>
              </a:rPr>
              <a:t>Задание для </a:t>
            </a:r>
            <a:r>
              <a:rPr lang="ru-RU" sz="2800" dirty="0">
                <a:effectLst/>
                <a:latin typeface="Onest Regular"/>
                <a:ea typeface="Calibri" panose="020F0502020204030204" pitchFamily="34" charset="0"/>
              </a:rPr>
              <a:t>группы </a:t>
            </a:r>
          </a:p>
          <a:p>
            <a:pPr algn="ctr"/>
            <a:r>
              <a:rPr lang="ru-RU" sz="2800" b="1" dirty="0">
                <a:effectLst/>
                <a:latin typeface="Onest Regular"/>
                <a:ea typeface="Calibri" panose="020F0502020204030204" pitchFamily="34" charset="0"/>
              </a:rPr>
              <a:t>низкого уровня </a:t>
            </a:r>
          </a:p>
          <a:p>
            <a:pPr algn="ctr"/>
            <a:endParaRPr lang="ru-RU" sz="2800" b="1" dirty="0">
              <a:effectLst/>
              <a:latin typeface="Onest Regular"/>
              <a:ea typeface="Calibri" panose="020F0502020204030204" pitchFamily="34" charset="0"/>
            </a:endParaRPr>
          </a:p>
          <a:p>
            <a:pPr algn="ctr"/>
            <a:r>
              <a:rPr lang="ru-RU" sz="28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</a:rPr>
              <a:t>«Чтение с остановками»</a:t>
            </a:r>
            <a:endParaRPr lang="ru-RU" sz="2800" b="1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6147A58-0D62-49A9-9C4B-5A1FF3EEF5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748" y="1730107"/>
            <a:ext cx="4890156" cy="50336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44668D5-E584-4CC8-9E81-8B675203F92B}"/>
              </a:ext>
            </a:extLst>
          </p:cNvPr>
          <p:cNvSpPr txBox="1"/>
          <p:nvPr/>
        </p:nvSpPr>
        <p:spPr>
          <a:xfrm>
            <a:off x="5854046" y="4383868"/>
            <a:ext cx="6169838" cy="20176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tt-RU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приез</a:t>
            </a:r>
            <a:r>
              <a:rPr lang="ru-RU" sz="18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жает</a:t>
            </a:r>
            <a:r>
              <a:rPr lang="ru-RU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гости к Рустему?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tt-RU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привозит бабушка?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tt-RU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</a:t>
            </a:r>
            <a:r>
              <a:rPr lang="ru-RU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мальчик любит бабушку? Найдите в тексте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tt-RU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Какая мечта у Рустема?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279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1666" y="799929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4663" y="692134"/>
            <a:ext cx="1098796" cy="10987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D07349-793A-4230-A4E8-698D1A7DCC52}"/>
              </a:ext>
            </a:extLst>
          </p:cNvPr>
          <p:cNvSpPr txBox="1"/>
          <p:nvPr/>
        </p:nvSpPr>
        <p:spPr>
          <a:xfrm>
            <a:off x="545325" y="762883"/>
            <a:ext cx="6094428" cy="9202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Black"/>
                <a:ea typeface="Calibri" panose="020F0502020204030204" pitchFamily="34" charset="0"/>
                <a:cs typeface="Times New Roman" panose="02020603050405020304" pitchFamily="18" charset="0"/>
              </a:rPr>
              <a:t>Текстовая работа</a:t>
            </a:r>
            <a:endParaRPr lang="ru-RU" sz="3200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Black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C26956-85AE-414F-9759-CE4417048DF6}"/>
              </a:ext>
            </a:extLst>
          </p:cNvPr>
          <p:cNvSpPr txBox="1"/>
          <p:nvPr/>
        </p:nvSpPr>
        <p:spPr>
          <a:xfrm>
            <a:off x="6933412" y="3004968"/>
            <a:ext cx="47204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Onest Regular"/>
                <a:ea typeface="Calibri" panose="020F0502020204030204" pitchFamily="34" charset="0"/>
              </a:rPr>
              <a:t>Задание для </a:t>
            </a:r>
            <a:r>
              <a:rPr lang="ru-RU" sz="3200" dirty="0">
                <a:effectLst/>
                <a:latin typeface="Onest Regular"/>
                <a:ea typeface="Calibri" panose="020F0502020204030204" pitchFamily="34" charset="0"/>
              </a:rPr>
              <a:t>группы </a:t>
            </a:r>
          </a:p>
          <a:p>
            <a:pPr algn="ctr"/>
            <a:r>
              <a:rPr lang="ru-RU" sz="3200" b="1" dirty="0">
                <a:latin typeface="Onest Regular"/>
                <a:ea typeface="Calibri" panose="020F0502020204030204" pitchFamily="34" charset="0"/>
              </a:rPr>
              <a:t>средне</a:t>
            </a:r>
            <a:r>
              <a:rPr lang="ru-RU" sz="3200" b="1" dirty="0">
                <a:effectLst/>
                <a:latin typeface="Onest Regular"/>
                <a:ea typeface="Calibri" panose="020F0502020204030204" pitchFamily="34" charset="0"/>
              </a:rPr>
              <a:t>го уровня </a:t>
            </a:r>
          </a:p>
          <a:p>
            <a:pPr algn="ctr"/>
            <a:endParaRPr lang="ru-RU" sz="3200" b="1" dirty="0">
              <a:effectLst/>
              <a:latin typeface="Onest Regular"/>
              <a:ea typeface="Calibri" panose="020F0502020204030204" pitchFamily="34" charset="0"/>
            </a:endParaRPr>
          </a:p>
          <a:p>
            <a:pPr algn="ctr"/>
            <a:r>
              <a:rPr lang="ru-RU" sz="32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</a:rPr>
              <a:t>«Чтение в кружок»</a:t>
            </a:r>
            <a:endParaRPr lang="ru-RU" sz="3200" b="1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274DD49-CA47-432E-8AEB-248B284224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3429" y="1954323"/>
            <a:ext cx="4632488" cy="463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1562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1666" y="799929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4663" y="692134"/>
            <a:ext cx="1098796" cy="10987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D07349-793A-4230-A4E8-698D1A7DCC52}"/>
              </a:ext>
            </a:extLst>
          </p:cNvPr>
          <p:cNvSpPr txBox="1"/>
          <p:nvPr/>
        </p:nvSpPr>
        <p:spPr>
          <a:xfrm>
            <a:off x="403923" y="908222"/>
            <a:ext cx="6094428" cy="9202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Black"/>
                <a:ea typeface="Calibri" panose="020F0502020204030204" pitchFamily="34" charset="0"/>
                <a:cs typeface="Times New Roman" panose="02020603050405020304" pitchFamily="18" charset="0"/>
              </a:rPr>
              <a:t>Текстовая работа</a:t>
            </a:r>
            <a:endParaRPr lang="ru-RU" sz="3200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Black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C26956-85AE-414F-9759-CE4417048DF6}"/>
              </a:ext>
            </a:extLst>
          </p:cNvPr>
          <p:cNvSpPr txBox="1"/>
          <p:nvPr/>
        </p:nvSpPr>
        <p:spPr>
          <a:xfrm>
            <a:off x="7199642" y="3004968"/>
            <a:ext cx="47204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Onest Regular"/>
                <a:ea typeface="Calibri" panose="020F0502020204030204" pitchFamily="34" charset="0"/>
              </a:rPr>
              <a:t>Задание для </a:t>
            </a:r>
            <a:r>
              <a:rPr lang="ru-RU" sz="3200" dirty="0">
                <a:effectLst/>
                <a:latin typeface="Onest Regular"/>
                <a:ea typeface="Calibri" panose="020F0502020204030204" pitchFamily="34" charset="0"/>
              </a:rPr>
              <a:t>группы </a:t>
            </a:r>
          </a:p>
          <a:p>
            <a:pPr algn="ctr"/>
            <a:r>
              <a:rPr lang="ru-RU" sz="3200" b="1" dirty="0">
                <a:latin typeface="Onest Regular"/>
                <a:ea typeface="Calibri" panose="020F0502020204030204" pitchFamily="34" charset="0"/>
              </a:rPr>
              <a:t>повышенного</a:t>
            </a:r>
            <a:r>
              <a:rPr lang="ru-RU" sz="3200" b="1" dirty="0">
                <a:effectLst/>
                <a:latin typeface="Onest Regular"/>
                <a:ea typeface="Calibri" panose="020F0502020204030204" pitchFamily="34" charset="0"/>
              </a:rPr>
              <a:t> уровня </a:t>
            </a:r>
          </a:p>
          <a:p>
            <a:pPr algn="ctr"/>
            <a:endParaRPr lang="ru-RU" sz="3200" b="1" dirty="0">
              <a:effectLst/>
              <a:latin typeface="Onest Regular"/>
              <a:ea typeface="Calibri" panose="020F0502020204030204" pitchFamily="34" charset="0"/>
            </a:endParaRPr>
          </a:p>
          <a:p>
            <a:pPr algn="ctr"/>
            <a:r>
              <a:rPr lang="ru-RU" sz="32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</a:rPr>
              <a:t>«Чтение с окошками»</a:t>
            </a:r>
            <a:endParaRPr lang="ru-RU" sz="3200" b="1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901040A-A930-4401-87A9-1EDA4A5700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181" y="1981789"/>
            <a:ext cx="6710362" cy="4286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2862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6444" y="106904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8102" y="996274"/>
            <a:ext cx="1098796" cy="10987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C0092A-F458-45BF-931F-0CDBA5A9A217}"/>
              </a:ext>
            </a:extLst>
          </p:cNvPr>
          <p:cNvSpPr txBox="1"/>
          <p:nvPr/>
        </p:nvSpPr>
        <p:spPr>
          <a:xfrm>
            <a:off x="690516" y="1069043"/>
            <a:ext cx="6094428" cy="834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800"/>
              </a:spcAft>
            </a:pPr>
            <a:r>
              <a:rPr lang="ru-RU" sz="3600" b="1" dirty="0" err="1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Послетекстовая</a:t>
            </a:r>
            <a:r>
              <a:rPr lang="ru-RU" sz="36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 работа</a:t>
            </a:r>
            <a:endParaRPr lang="ru-RU" sz="2800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750308-9ED7-4997-B847-AA163786029C}"/>
              </a:ext>
            </a:extLst>
          </p:cNvPr>
          <p:cNvSpPr txBox="1"/>
          <p:nvPr/>
        </p:nvSpPr>
        <p:spPr>
          <a:xfrm>
            <a:off x="7418896" y="2713796"/>
            <a:ext cx="47016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Onest Regular"/>
                <a:ea typeface="Calibri" panose="020F0502020204030204" pitchFamily="34" charset="0"/>
              </a:rPr>
              <a:t>Задание для </a:t>
            </a:r>
            <a:r>
              <a:rPr lang="ru-RU" sz="3600" dirty="0">
                <a:effectLst/>
                <a:latin typeface="Onest Regular"/>
                <a:ea typeface="Calibri" panose="020F0502020204030204" pitchFamily="34" charset="0"/>
              </a:rPr>
              <a:t>группы </a:t>
            </a:r>
            <a:r>
              <a:rPr lang="ru-RU" sz="3600" b="1" dirty="0">
                <a:effectLst/>
                <a:latin typeface="Onest Regular"/>
                <a:ea typeface="Calibri" panose="020F0502020204030204" pitchFamily="34" charset="0"/>
              </a:rPr>
              <a:t>низк</a:t>
            </a:r>
            <a:r>
              <a:rPr lang="ru-RU" sz="3600" b="1" dirty="0">
                <a:latin typeface="Onest Regular"/>
                <a:ea typeface="Calibri" panose="020F0502020204030204" pitchFamily="34" charset="0"/>
              </a:rPr>
              <a:t>ого</a:t>
            </a:r>
            <a:r>
              <a:rPr lang="ru-RU" sz="3600" b="1" dirty="0">
                <a:effectLst/>
                <a:latin typeface="Onest Regular"/>
                <a:ea typeface="Calibri" panose="020F0502020204030204" pitchFamily="34" charset="0"/>
              </a:rPr>
              <a:t> уровня </a:t>
            </a:r>
          </a:p>
          <a:p>
            <a:pPr algn="ctr"/>
            <a:endParaRPr lang="ru-RU" sz="3600" b="1" dirty="0">
              <a:effectLst/>
              <a:latin typeface="Onest Regular"/>
              <a:ea typeface="Calibri" panose="020F0502020204030204" pitchFamily="34" charset="0"/>
            </a:endParaRPr>
          </a:p>
          <a:p>
            <a:pPr algn="ctr"/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</a:rPr>
              <a:t>повторение приема</a:t>
            </a:r>
            <a:r>
              <a:rPr lang="ru-RU" sz="36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</a:rPr>
              <a:t> «Верите ли?»</a:t>
            </a:r>
            <a:endParaRPr lang="ru-RU" sz="3600" b="1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</a:endParaRPr>
          </a:p>
        </p:txBody>
      </p:sp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9E6D8A44-BD05-4033-9CA4-C9A979F463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477052"/>
              </p:ext>
            </p:extLst>
          </p:nvPr>
        </p:nvGraphicFramePr>
        <p:xfrm>
          <a:off x="690516" y="2192708"/>
          <a:ext cx="6728380" cy="4105595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812878">
                  <a:extLst>
                    <a:ext uri="{9D8B030D-6E8A-4147-A177-3AD203B41FA5}">
                      <a16:colId xmlns:a16="http://schemas.microsoft.com/office/drawing/2014/main" val="249348983"/>
                    </a:ext>
                  </a:extLst>
                </a:gridCol>
                <a:gridCol w="4797346">
                  <a:extLst>
                    <a:ext uri="{9D8B030D-6E8A-4147-A177-3AD203B41FA5}">
                      <a16:colId xmlns:a16="http://schemas.microsoft.com/office/drawing/2014/main" val="3707170292"/>
                    </a:ext>
                  </a:extLst>
                </a:gridCol>
                <a:gridCol w="1118156">
                  <a:extLst>
                    <a:ext uri="{9D8B030D-6E8A-4147-A177-3AD203B41FA5}">
                      <a16:colId xmlns:a16="http://schemas.microsoft.com/office/drawing/2014/main" val="391883010"/>
                    </a:ext>
                  </a:extLst>
                </a:gridCol>
              </a:tblGrid>
              <a:tr h="4729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339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Onest Regular"/>
                        </a:rPr>
                        <a:t>ДО</a:t>
                      </a:r>
                      <a:endParaRPr lang="ru-RU" sz="1800">
                        <a:solidFill>
                          <a:srgbClr val="00339E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rgbClr val="00339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Onest Regular"/>
                        </a:rPr>
                        <a:t>УТВЕРЖДЕНИЕ</a:t>
                      </a:r>
                      <a:endParaRPr lang="ru-RU" sz="1800" dirty="0">
                        <a:solidFill>
                          <a:srgbClr val="00339E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rgbClr val="00339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Onest Regular"/>
                        </a:rPr>
                        <a:t>ПОСЛЕ</a:t>
                      </a:r>
                      <a:endParaRPr lang="ru-RU" sz="1800" dirty="0">
                        <a:solidFill>
                          <a:srgbClr val="00339E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1171688"/>
                  </a:ext>
                </a:extLst>
              </a:tr>
              <a:tr h="6801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Onest Regular"/>
                        </a:rPr>
                        <a:t> </a:t>
                      </a:r>
                      <a:endParaRPr lang="ru-RU" sz="180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Onest Regular"/>
                        </a:rPr>
                        <a:t>Верите ли, что Рустем и его бабушка очень дружны?</a:t>
                      </a:r>
                      <a:endParaRPr lang="ru-RU" sz="1800" dirty="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Onest Regular"/>
                        </a:rPr>
                        <a:t> </a:t>
                      </a:r>
                      <a:endParaRPr lang="ru-RU" sz="180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1034229"/>
                  </a:ext>
                </a:extLst>
              </a:tr>
              <a:tr h="4729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Onest Regular"/>
                        </a:rPr>
                        <a:t> </a:t>
                      </a:r>
                      <a:endParaRPr lang="ru-RU" sz="180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Onest Regular"/>
                        </a:rPr>
                        <a:t>Верите ли, что Рустем любит слушать сказки?</a:t>
                      </a:r>
                      <a:endParaRPr lang="ru-RU" sz="180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Onest Regular"/>
                        </a:rPr>
                        <a:t> </a:t>
                      </a:r>
                      <a:endParaRPr lang="ru-RU" sz="1800" dirty="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8673274"/>
                  </a:ext>
                </a:extLst>
              </a:tr>
              <a:tr h="4729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Onest Regular"/>
                        </a:rPr>
                        <a:t> </a:t>
                      </a:r>
                      <a:endParaRPr lang="ru-RU" sz="180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Onest Regular"/>
                        </a:rPr>
                        <a:t>Верите ли, что папоротник цветёт?</a:t>
                      </a:r>
                      <a:endParaRPr lang="ru-RU" sz="180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Onest Regular"/>
                        </a:rPr>
                        <a:t> </a:t>
                      </a:r>
                      <a:endParaRPr lang="ru-RU" sz="180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4199319"/>
                  </a:ext>
                </a:extLst>
              </a:tr>
              <a:tr h="10005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Onest Regular"/>
                        </a:rPr>
                        <a:t> </a:t>
                      </a:r>
                      <a:endParaRPr lang="ru-RU" sz="180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Onest Regular"/>
                        </a:rPr>
                        <a:t>Верите ли, что Рустем мечтает стать космонавтом?</a:t>
                      </a:r>
                      <a:endParaRPr lang="ru-RU" sz="1800" dirty="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Onest Regular"/>
                        </a:rPr>
                        <a:t> </a:t>
                      </a:r>
                      <a:endParaRPr lang="ru-RU" sz="1800" dirty="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0712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0668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6444" y="106904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8102" y="996274"/>
            <a:ext cx="1098796" cy="10987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C0092A-F458-45BF-931F-0CDBA5A9A217}"/>
              </a:ext>
            </a:extLst>
          </p:cNvPr>
          <p:cNvSpPr txBox="1"/>
          <p:nvPr/>
        </p:nvSpPr>
        <p:spPr>
          <a:xfrm>
            <a:off x="509145" y="891724"/>
            <a:ext cx="6094428" cy="834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800"/>
              </a:spcAft>
            </a:pPr>
            <a:r>
              <a:rPr lang="ru-RU" sz="3600" b="1" dirty="0" err="1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Послетекстовая</a:t>
            </a:r>
            <a:r>
              <a:rPr lang="ru-RU" sz="36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 работа</a:t>
            </a:r>
            <a:endParaRPr lang="ru-RU" sz="2800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750308-9ED7-4997-B847-AA163786029C}"/>
              </a:ext>
            </a:extLst>
          </p:cNvPr>
          <p:cNvSpPr txBox="1"/>
          <p:nvPr/>
        </p:nvSpPr>
        <p:spPr>
          <a:xfrm>
            <a:off x="6947245" y="2491631"/>
            <a:ext cx="470161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Onest Regular"/>
                <a:ea typeface="Calibri" panose="020F0502020204030204" pitchFamily="34" charset="0"/>
              </a:rPr>
              <a:t>Задание для </a:t>
            </a:r>
            <a:r>
              <a:rPr lang="ru-RU" sz="3600" dirty="0">
                <a:effectLst/>
                <a:latin typeface="Onest Regular"/>
                <a:ea typeface="Calibri" panose="020F0502020204030204" pitchFamily="34" charset="0"/>
              </a:rPr>
              <a:t>группы </a:t>
            </a:r>
            <a:endParaRPr lang="ru-RU" sz="3600" b="1" dirty="0">
              <a:effectLst/>
              <a:latin typeface="Onest Regular"/>
              <a:ea typeface="Calibri" panose="020F0502020204030204" pitchFamily="34" charset="0"/>
            </a:endParaRPr>
          </a:p>
          <a:p>
            <a:pPr algn="ctr"/>
            <a:r>
              <a:rPr lang="ru-RU" sz="3600" b="1" dirty="0">
                <a:latin typeface="Onest Regular"/>
                <a:ea typeface="Calibri" panose="020F0502020204030204" pitchFamily="34" charset="0"/>
              </a:rPr>
              <a:t>среднего</a:t>
            </a:r>
            <a:r>
              <a:rPr lang="ru-RU" sz="3600" b="1" dirty="0">
                <a:effectLst/>
                <a:latin typeface="Onest Regular"/>
                <a:ea typeface="Calibri" panose="020F0502020204030204" pitchFamily="34" charset="0"/>
              </a:rPr>
              <a:t> уровня </a:t>
            </a:r>
          </a:p>
          <a:p>
            <a:pPr algn="ctr"/>
            <a:endParaRPr lang="ru-RU" sz="3600" b="1" dirty="0">
              <a:effectLst/>
              <a:latin typeface="Onest Regular"/>
              <a:ea typeface="Calibri" panose="020F0502020204030204" pitchFamily="34" charset="0"/>
            </a:endParaRPr>
          </a:p>
          <a:p>
            <a:pPr algn="ctr"/>
            <a:r>
              <a:rPr lang="ru-RU" sz="36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</a:rPr>
              <a:t>«Паутина вопросов»</a:t>
            </a:r>
          </a:p>
          <a:p>
            <a:pPr algn="ctr"/>
            <a:endParaRPr lang="ru-RU" sz="3600" b="1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  <a:ea typeface="Calibri" panose="020F0502020204030204" pitchFamily="34" charset="0"/>
            </a:endParaRPr>
          </a:p>
          <a:p>
            <a:pPr algn="ctr"/>
            <a:r>
              <a:rPr lang="ru-RU" sz="24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</a:rPr>
              <a:t>(можно связать с приемом «Мозаика»)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E3C4C2-1BF7-4614-81A1-E3ACE72AF761}"/>
              </a:ext>
            </a:extLst>
          </p:cNvPr>
          <p:cNvSpPr txBox="1"/>
          <p:nvPr/>
        </p:nvSpPr>
        <p:spPr>
          <a:xfrm>
            <a:off x="1059167" y="2290230"/>
            <a:ext cx="4185590" cy="4003788"/>
          </a:xfrm>
          <a:custGeom>
            <a:avLst/>
            <a:gdLst>
              <a:gd name="connsiteX0" fmla="*/ 0 w 4185590"/>
              <a:gd name="connsiteY0" fmla="*/ 0 h 4003788"/>
              <a:gd name="connsiteX1" fmla="*/ 639797 w 4185590"/>
              <a:gd name="connsiteY1" fmla="*/ 0 h 4003788"/>
              <a:gd name="connsiteX2" fmla="*/ 1321451 w 4185590"/>
              <a:gd name="connsiteY2" fmla="*/ 0 h 4003788"/>
              <a:gd name="connsiteX3" fmla="*/ 2003104 w 4185590"/>
              <a:gd name="connsiteY3" fmla="*/ 0 h 4003788"/>
              <a:gd name="connsiteX4" fmla="*/ 2642901 w 4185590"/>
              <a:gd name="connsiteY4" fmla="*/ 0 h 4003788"/>
              <a:gd name="connsiteX5" fmla="*/ 3198987 w 4185590"/>
              <a:gd name="connsiteY5" fmla="*/ 0 h 4003788"/>
              <a:gd name="connsiteX6" fmla="*/ 4185590 w 4185590"/>
              <a:gd name="connsiteY6" fmla="*/ 0 h 4003788"/>
              <a:gd name="connsiteX7" fmla="*/ 4185590 w 4185590"/>
              <a:gd name="connsiteY7" fmla="*/ 451856 h 4003788"/>
              <a:gd name="connsiteX8" fmla="*/ 4185590 w 4185590"/>
              <a:gd name="connsiteY8" fmla="*/ 1023826 h 4003788"/>
              <a:gd name="connsiteX9" fmla="*/ 4185590 w 4185590"/>
              <a:gd name="connsiteY9" fmla="*/ 1475682 h 4003788"/>
              <a:gd name="connsiteX10" fmla="*/ 4185590 w 4185590"/>
              <a:gd name="connsiteY10" fmla="*/ 2007614 h 4003788"/>
              <a:gd name="connsiteX11" fmla="*/ 4185590 w 4185590"/>
              <a:gd name="connsiteY11" fmla="*/ 2459470 h 4003788"/>
              <a:gd name="connsiteX12" fmla="*/ 4185590 w 4185590"/>
              <a:gd name="connsiteY12" fmla="*/ 3031439 h 4003788"/>
              <a:gd name="connsiteX13" fmla="*/ 4185590 w 4185590"/>
              <a:gd name="connsiteY13" fmla="*/ 4003788 h 4003788"/>
              <a:gd name="connsiteX14" fmla="*/ 3713216 w 4185590"/>
              <a:gd name="connsiteY14" fmla="*/ 4003788 h 4003788"/>
              <a:gd name="connsiteX15" fmla="*/ 3198987 w 4185590"/>
              <a:gd name="connsiteY15" fmla="*/ 4003788 h 4003788"/>
              <a:gd name="connsiteX16" fmla="*/ 2601045 w 4185590"/>
              <a:gd name="connsiteY16" fmla="*/ 4003788 h 4003788"/>
              <a:gd name="connsiteX17" fmla="*/ 1919392 w 4185590"/>
              <a:gd name="connsiteY17" fmla="*/ 4003788 h 4003788"/>
              <a:gd name="connsiteX18" fmla="*/ 1237739 w 4185590"/>
              <a:gd name="connsiteY18" fmla="*/ 4003788 h 4003788"/>
              <a:gd name="connsiteX19" fmla="*/ 765365 w 4185590"/>
              <a:gd name="connsiteY19" fmla="*/ 4003788 h 4003788"/>
              <a:gd name="connsiteX20" fmla="*/ 0 w 4185590"/>
              <a:gd name="connsiteY20" fmla="*/ 4003788 h 4003788"/>
              <a:gd name="connsiteX21" fmla="*/ 0 w 4185590"/>
              <a:gd name="connsiteY21" fmla="*/ 3431818 h 4003788"/>
              <a:gd name="connsiteX22" fmla="*/ 0 w 4185590"/>
              <a:gd name="connsiteY22" fmla="*/ 2939924 h 4003788"/>
              <a:gd name="connsiteX23" fmla="*/ 0 w 4185590"/>
              <a:gd name="connsiteY23" fmla="*/ 2407992 h 4003788"/>
              <a:gd name="connsiteX24" fmla="*/ 0 w 4185590"/>
              <a:gd name="connsiteY24" fmla="*/ 1836023 h 4003788"/>
              <a:gd name="connsiteX25" fmla="*/ 0 w 4185590"/>
              <a:gd name="connsiteY25" fmla="*/ 1344129 h 4003788"/>
              <a:gd name="connsiteX26" fmla="*/ 0 w 4185590"/>
              <a:gd name="connsiteY26" fmla="*/ 772159 h 4003788"/>
              <a:gd name="connsiteX27" fmla="*/ 0 w 4185590"/>
              <a:gd name="connsiteY27" fmla="*/ 0 h 400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85590" h="4003788" fill="none" extrusionOk="0">
                <a:moveTo>
                  <a:pt x="0" y="0"/>
                </a:moveTo>
                <a:cubicBezTo>
                  <a:pt x="176116" y="-67200"/>
                  <a:pt x="378236" y="28730"/>
                  <a:pt x="639797" y="0"/>
                </a:cubicBezTo>
                <a:cubicBezTo>
                  <a:pt x="901358" y="-28730"/>
                  <a:pt x="1036665" y="18647"/>
                  <a:pt x="1321451" y="0"/>
                </a:cubicBezTo>
                <a:cubicBezTo>
                  <a:pt x="1606237" y="-18647"/>
                  <a:pt x="1715885" y="25229"/>
                  <a:pt x="2003104" y="0"/>
                </a:cubicBezTo>
                <a:cubicBezTo>
                  <a:pt x="2290323" y="-25229"/>
                  <a:pt x="2431282" y="22097"/>
                  <a:pt x="2642901" y="0"/>
                </a:cubicBezTo>
                <a:cubicBezTo>
                  <a:pt x="2854520" y="-22097"/>
                  <a:pt x="3085142" y="35964"/>
                  <a:pt x="3198987" y="0"/>
                </a:cubicBezTo>
                <a:cubicBezTo>
                  <a:pt x="3312832" y="-35964"/>
                  <a:pt x="3801826" y="9434"/>
                  <a:pt x="4185590" y="0"/>
                </a:cubicBezTo>
                <a:cubicBezTo>
                  <a:pt x="4189984" y="178027"/>
                  <a:pt x="4172934" y="225934"/>
                  <a:pt x="4185590" y="451856"/>
                </a:cubicBezTo>
                <a:cubicBezTo>
                  <a:pt x="4198246" y="677778"/>
                  <a:pt x="4119786" y="881422"/>
                  <a:pt x="4185590" y="1023826"/>
                </a:cubicBezTo>
                <a:cubicBezTo>
                  <a:pt x="4251394" y="1166230"/>
                  <a:pt x="4139212" y="1277739"/>
                  <a:pt x="4185590" y="1475682"/>
                </a:cubicBezTo>
                <a:cubicBezTo>
                  <a:pt x="4231968" y="1673625"/>
                  <a:pt x="4158408" y="1767958"/>
                  <a:pt x="4185590" y="2007614"/>
                </a:cubicBezTo>
                <a:cubicBezTo>
                  <a:pt x="4212772" y="2247270"/>
                  <a:pt x="4155171" y="2234699"/>
                  <a:pt x="4185590" y="2459470"/>
                </a:cubicBezTo>
                <a:cubicBezTo>
                  <a:pt x="4216009" y="2684241"/>
                  <a:pt x="4178740" y="2869061"/>
                  <a:pt x="4185590" y="3031439"/>
                </a:cubicBezTo>
                <a:cubicBezTo>
                  <a:pt x="4192440" y="3193817"/>
                  <a:pt x="4141420" y="3721468"/>
                  <a:pt x="4185590" y="4003788"/>
                </a:cubicBezTo>
                <a:cubicBezTo>
                  <a:pt x="3971500" y="4019526"/>
                  <a:pt x="3911239" y="3984528"/>
                  <a:pt x="3713216" y="4003788"/>
                </a:cubicBezTo>
                <a:cubicBezTo>
                  <a:pt x="3515193" y="4023048"/>
                  <a:pt x="3431900" y="3956682"/>
                  <a:pt x="3198987" y="4003788"/>
                </a:cubicBezTo>
                <a:cubicBezTo>
                  <a:pt x="2966074" y="4050894"/>
                  <a:pt x="2871823" y="3994471"/>
                  <a:pt x="2601045" y="4003788"/>
                </a:cubicBezTo>
                <a:cubicBezTo>
                  <a:pt x="2330267" y="4013105"/>
                  <a:pt x="2117929" y="3980154"/>
                  <a:pt x="1919392" y="4003788"/>
                </a:cubicBezTo>
                <a:cubicBezTo>
                  <a:pt x="1720855" y="4027422"/>
                  <a:pt x="1535084" y="3979589"/>
                  <a:pt x="1237739" y="4003788"/>
                </a:cubicBezTo>
                <a:cubicBezTo>
                  <a:pt x="940394" y="4027987"/>
                  <a:pt x="904792" y="3990431"/>
                  <a:pt x="765365" y="4003788"/>
                </a:cubicBezTo>
                <a:cubicBezTo>
                  <a:pt x="625938" y="4017145"/>
                  <a:pt x="378609" y="3936717"/>
                  <a:pt x="0" y="4003788"/>
                </a:cubicBezTo>
                <a:cubicBezTo>
                  <a:pt x="-53071" y="3802766"/>
                  <a:pt x="6166" y="3554427"/>
                  <a:pt x="0" y="3431818"/>
                </a:cubicBezTo>
                <a:cubicBezTo>
                  <a:pt x="-6166" y="3309209"/>
                  <a:pt x="58815" y="3134146"/>
                  <a:pt x="0" y="2939924"/>
                </a:cubicBezTo>
                <a:cubicBezTo>
                  <a:pt x="-58815" y="2745702"/>
                  <a:pt x="39223" y="2565278"/>
                  <a:pt x="0" y="2407992"/>
                </a:cubicBezTo>
                <a:cubicBezTo>
                  <a:pt x="-39223" y="2250706"/>
                  <a:pt x="35158" y="2080638"/>
                  <a:pt x="0" y="1836023"/>
                </a:cubicBezTo>
                <a:cubicBezTo>
                  <a:pt x="-35158" y="1591408"/>
                  <a:pt x="2275" y="1506742"/>
                  <a:pt x="0" y="1344129"/>
                </a:cubicBezTo>
                <a:cubicBezTo>
                  <a:pt x="-2275" y="1181516"/>
                  <a:pt x="3716" y="977431"/>
                  <a:pt x="0" y="772159"/>
                </a:cubicBezTo>
                <a:cubicBezTo>
                  <a:pt x="-3716" y="566887"/>
                  <a:pt x="79249" y="265587"/>
                  <a:pt x="0" y="0"/>
                </a:cubicBezTo>
                <a:close/>
              </a:path>
              <a:path w="4185590" h="4003788" stroke="0" extrusionOk="0">
                <a:moveTo>
                  <a:pt x="0" y="0"/>
                </a:moveTo>
                <a:cubicBezTo>
                  <a:pt x="231363" y="-51573"/>
                  <a:pt x="406493" y="16383"/>
                  <a:pt x="556086" y="0"/>
                </a:cubicBezTo>
                <a:cubicBezTo>
                  <a:pt x="705679" y="-16383"/>
                  <a:pt x="978233" y="30137"/>
                  <a:pt x="1112171" y="0"/>
                </a:cubicBezTo>
                <a:cubicBezTo>
                  <a:pt x="1246109" y="-30137"/>
                  <a:pt x="1551204" y="53428"/>
                  <a:pt x="1710112" y="0"/>
                </a:cubicBezTo>
                <a:cubicBezTo>
                  <a:pt x="1869020" y="-53428"/>
                  <a:pt x="1975971" y="55955"/>
                  <a:pt x="2182486" y="0"/>
                </a:cubicBezTo>
                <a:cubicBezTo>
                  <a:pt x="2389001" y="-55955"/>
                  <a:pt x="2472888" y="4931"/>
                  <a:pt x="2696716" y="0"/>
                </a:cubicBezTo>
                <a:cubicBezTo>
                  <a:pt x="2920544" y="-4931"/>
                  <a:pt x="3119853" y="61420"/>
                  <a:pt x="3336513" y="0"/>
                </a:cubicBezTo>
                <a:cubicBezTo>
                  <a:pt x="3553173" y="-61420"/>
                  <a:pt x="3879450" y="1460"/>
                  <a:pt x="4185590" y="0"/>
                </a:cubicBezTo>
                <a:cubicBezTo>
                  <a:pt x="4189819" y="136800"/>
                  <a:pt x="4141516" y="281685"/>
                  <a:pt x="4185590" y="451856"/>
                </a:cubicBezTo>
                <a:cubicBezTo>
                  <a:pt x="4229664" y="622027"/>
                  <a:pt x="4180899" y="788565"/>
                  <a:pt x="4185590" y="943750"/>
                </a:cubicBezTo>
                <a:cubicBezTo>
                  <a:pt x="4190281" y="1098935"/>
                  <a:pt x="4163834" y="1334500"/>
                  <a:pt x="4185590" y="1595796"/>
                </a:cubicBezTo>
                <a:cubicBezTo>
                  <a:pt x="4207346" y="1857092"/>
                  <a:pt x="4170810" y="1996140"/>
                  <a:pt x="4185590" y="2207803"/>
                </a:cubicBezTo>
                <a:cubicBezTo>
                  <a:pt x="4200370" y="2419466"/>
                  <a:pt x="4146035" y="2550072"/>
                  <a:pt x="4185590" y="2779773"/>
                </a:cubicBezTo>
                <a:cubicBezTo>
                  <a:pt x="4225145" y="3009474"/>
                  <a:pt x="4183637" y="3180867"/>
                  <a:pt x="4185590" y="3391780"/>
                </a:cubicBezTo>
                <a:cubicBezTo>
                  <a:pt x="4187543" y="3602693"/>
                  <a:pt x="4128475" y="3789579"/>
                  <a:pt x="4185590" y="4003788"/>
                </a:cubicBezTo>
                <a:cubicBezTo>
                  <a:pt x="3993917" y="4025939"/>
                  <a:pt x="3742719" y="3984110"/>
                  <a:pt x="3587649" y="4003788"/>
                </a:cubicBezTo>
                <a:cubicBezTo>
                  <a:pt x="3432579" y="4023466"/>
                  <a:pt x="3304549" y="3982705"/>
                  <a:pt x="3031563" y="4003788"/>
                </a:cubicBezTo>
                <a:cubicBezTo>
                  <a:pt x="2758577" y="4024871"/>
                  <a:pt x="2765117" y="3997201"/>
                  <a:pt x="2517333" y="4003788"/>
                </a:cubicBezTo>
                <a:cubicBezTo>
                  <a:pt x="2269549" y="4010375"/>
                  <a:pt x="2044411" y="3969677"/>
                  <a:pt x="1877536" y="4003788"/>
                </a:cubicBezTo>
                <a:cubicBezTo>
                  <a:pt x="1710661" y="4037899"/>
                  <a:pt x="1566835" y="3990954"/>
                  <a:pt x="1279595" y="4003788"/>
                </a:cubicBezTo>
                <a:cubicBezTo>
                  <a:pt x="992355" y="4016622"/>
                  <a:pt x="828202" y="4003013"/>
                  <a:pt x="639797" y="4003788"/>
                </a:cubicBezTo>
                <a:cubicBezTo>
                  <a:pt x="451392" y="4004563"/>
                  <a:pt x="232373" y="3936791"/>
                  <a:pt x="0" y="4003788"/>
                </a:cubicBezTo>
                <a:cubicBezTo>
                  <a:pt x="-62182" y="3722977"/>
                  <a:pt x="42936" y="3520708"/>
                  <a:pt x="0" y="3351743"/>
                </a:cubicBezTo>
                <a:cubicBezTo>
                  <a:pt x="-42936" y="3182778"/>
                  <a:pt x="58784" y="3017886"/>
                  <a:pt x="0" y="2739735"/>
                </a:cubicBezTo>
                <a:cubicBezTo>
                  <a:pt x="-58784" y="2461584"/>
                  <a:pt x="40333" y="2301275"/>
                  <a:pt x="0" y="2087689"/>
                </a:cubicBezTo>
                <a:cubicBezTo>
                  <a:pt x="-40333" y="1874103"/>
                  <a:pt x="16967" y="1782374"/>
                  <a:pt x="0" y="1635833"/>
                </a:cubicBezTo>
                <a:cubicBezTo>
                  <a:pt x="-16967" y="1489292"/>
                  <a:pt x="18063" y="1260961"/>
                  <a:pt x="0" y="1103902"/>
                </a:cubicBezTo>
                <a:cubicBezTo>
                  <a:pt x="-18063" y="946843"/>
                  <a:pt x="46055" y="822785"/>
                  <a:pt x="0" y="652045"/>
                </a:cubicBezTo>
                <a:cubicBezTo>
                  <a:pt x="-46055" y="481305"/>
                  <a:pt x="27215" y="310888"/>
                  <a:pt x="0" y="0"/>
                </a:cubicBezTo>
                <a:close/>
              </a:path>
            </a:pathLst>
          </a:custGeom>
          <a:ln w="28575">
            <a:solidFill>
              <a:srgbClr val="00339E"/>
            </a:solidFill>
            <a:extLst>
              <a:ext uri="{C807C97D-BFC1-408E-A445-0C87EB9F89A2}">
                <ask:lineSketchStyleProps xmlns:ask="http://schemas.microsoft.com/office/drawing/2018/sketchyshapes" sd="285429780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Оправдались ли ваши прогнозы?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Правильно ли подумали, о чём речь пойдет в произведении, и чем оно закончится?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Picture background">
            <a:extLst>
              <a:ext uri="{FF2B5EF4-FFF2-40B4-BE49-F238E27FC236}">
                <a16:creationId xmlns:a16="http://schemas.microsoft.com/office/drawing/2014/main" id="{24C18985-0FC0-4507-B2CF-6268E604F8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793" y="4292124"/>
            <a:ext cx="2231452" cy="1840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842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6444" y="106904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8102" y="996274"/>
            <a:ext cx="1098796" cy="10987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C0092A-F458-45BF-931F-0CDBA5A9A217}"/>
              </a:ext>
            </a:extLst>
          </p:cNvPr>
          <p:cNvSpPr txBox="1"/>
          <p:nvPr/>
        </p:nvSpPr>
        <p:spPr>
          <a:xfrm>
            <a:off x="690516" y="1069043"/>
            <a:ext cx="6094428" cy="834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800"/>
              </a:spcAft>
            </a:pPr>
            <a:r>
              <a:rPr lang="ru-RU" sz="3600" b="1" dirty="0" err="1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Послетекстовая</a:t>
            </a:r>
            <a:r>
              <a:rPr lang="ru-RU" sz="36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 работа</a:t>
            </a:r>
            <a:endParaRPr lang="ru-RU" sz="2800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750308-9ED7-4997-B847-AA163786029C}"/>
              </a:ext>
            </a:extLst>
          </p:cNvPr>
          <p:cNvSpPr txBox="1"/>
          <p:nvPr/>
        </p:nvSpPr>
        <p:spPr>
          <a:xfrm>
            <a:off x="6670251" y="2448609"/>
            <a:ext cx="47016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Onest Regular"/>
                <a:ea typeface="Calibri" panose="020F0502020204030204" pitchFamily="34" charset="0"/>
              </a:rPr>
              <a:t>Задание для </a:t>
            </a:r>
            <a:r>
              <a:rPr lang="ru-RU" sz="3600" dirty="0">
                <a:effectLst/>
                <a:latin typeface="Onest Regular"/>
                <a:ea typeface="Calibri" panose="020F0502020204030204" pitchFamily="34" charset="0"/>
              </a:rPr>
              <a:t>группы </a:t>
            </a:r>
            <a:r>
              <a:rPr lang="ru-RU" sz="3600" b="1" dirty="0">
                <a:latin typeface="Onest Regular"/>
                <a:ea typeface="Calibri" panose="020F0502020204030204" pitchFamily="34" charset="0"/>
              </a:rPr>
              <a:t>повышенного</a:t>
            </a:r>
            <a:r>
              <a:rPr lang="ru-RU" sz="3600" b="1" dirty="0">
                <a:effectLst/>
                <a:latin typeface="Onest Regular"/>
                <a:ea typeface="Calibri" panose="020F0502020204030204" pitchFamily="34" charset="0"/>
              </a:rPr>
              <a:t> уровня</a:t>
            </a:r>
          </a:p>
          <a:p>
            <a:pPr algn="ctr"/>
            <a:r>
              <a:rPr lang="ru-RU" sz="3600" b="1" dirty="0">
                <a:effectLst/>
                <a:latin typeface="Onest Regular"/>
                <a:ea typeface="Calibri" panose="020F0502020204030204" pitchFamily="34" charset="0"/>
              </a:rPr>
              <a:t> </a:t>
            </a:r>
          </a:p>
          <a:p>
            <a:pPr algn="ctr"/>
            <a:r>
              <a:rPr lang="ru-RU" sz="36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</a:rPr>
              <a:t>«Незаконченные предложения» </a:t>
            </a:r>
            <a:endParaRPr lang="ru-RU" sz="3600" b="1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</a:endParaRPr>
          </a:p>
        </p:txBody>
      </p:sp>
      <p:pic>
        <p:nvPicPr>
          <p:cNvPr id="9218" name="Picture 2" descr="Picture background">
            <a:extLst>
              <a:ext uri="{FF2B5EF4-FFF2-40B4-BE49-F238E27FC236}">
                <a16:creationId xmlns:a16="http://schemas.microsoft.com/office/drawing/2014/main" id="{BE923B88-0A85-48A2-849D-27F4A7B826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33" y="4432330"/>
            <a:ext cx="4952214" cy="242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D9E87E7-9A56-47B6-8B8C-ADC4F6810415}"/>
              </a:ext>
            </a:extLst>
          </p:cNvPr>
          <p:cNvSpPr txBox="1"/>
          <p:nvPr/>
        </p:nvSpPr>
        <p:spPr>
          <a:xfrm>
            <a:off x="690516" y="2318534"/>
            <a:ext cx="5788490" cy="1797736"/>
          </a:xfrm>
          <a:custGeom>
            <a:avLst/>
            <a:gdLst>
              <a:gd name="connsiteX0" fmla="*/ 0 w 5788490"/>
              <a:gd name="connsiteY0" fmla="*/ 0 h 1797736"/>
              <a:gd name="connsiteX1" fmla="*/ 578849 w 5788490"/>
              <a:gd name="connsiteY1" fmla="*/ 0 h 1797736"/>
              <a:gd name="connsiteX2" fmla="*/ 1273468 w 5788490"/>
              <a:gd name="connsiteY2" fmla="*/ 0 h 1797736"/>
              <a:gd name="connsiteX3" fmla="*/ 1678662 w 5788490"/>
              <a:gd name="connsiteY3" fmla="*/ 0 h 1797736"/>
              <a:gd name="connsiteX4" fmla="*/ 2141741 w 5788490"/>
              <a:gd name="connsiteY4" fmla="*/ 0 h 1797736"/>
              <a:gd name="connsiteX5" fmla="*/ 2604821 w 5788490"/>
              <a:gd name="connsiteY5" fmla="*/ 0 h 1797736"/>
              <a:gd name="connsiteX6" fmla="*/ 3125785 w 5788490"/>
              <a:gd name="connsiteY6" fmla="*/ 0 h 1797736"/>
              <a:gd name="connsiteX7" fmla="*/ 3704634 w 5788490"/>
              <a:gd name="connsiteY7" fmla="*/ 0 h 1797736"/>
              <a:gd name="connsiteX8" fmla="*/ 4399252 w 5788490"/>
              <a:gd name="connsiteY8" fmla="*/ 0 h 1797736"/>
              <a:gd name="connsiteX9" fmla="*/ 4862332 w 5788490"/>
              <a:gd name="connsiteY9" fmla="*/ 0 h 1797736"/>
              <a:gd name="connsiteX10" fmla="*/ 5788490 w 5788490"/>
              <a:gd name="connsiteY10" fmla="*/ 0 h 1797736"/>
              <a:gd name="connsiteX11" fmla="*/ 5788490 w 5788490"/>
              <a:gd name="connsiteY11" fmla="*/ 545313 h 1797736"/>
              <a:gd name="connsiteX12" fmla="*/ 5788490 w 5788490"/>
              <a:gd name="connsiteY12" fmla="*/ 1126581 h 1797736"/>
              <a:gd name="connsiteX13" fmla="*/ 5788490 w 5788490"/>
              <a:gd name="connsiteY13" fmla="*/ 1797736 h 1797736"/>
              <a:gd name="connsiteX14" fmla="*/ 5325411 w 5788490"/>
              <a:gd name="connsiteY14" fmla="*/ 1797736 h 1797736"/>
              <a:gd name="connsiteX15" fmla="*/ 4688677 w 5788490"/>
              <a:gd name="connsiteY15" fmla="*/ 1797736 h 1797736"/>
              <a:gd name="connsiteX16" fmla="*/ 4225598 w 5788490"/>
              <a:gd name="connsiteY16" fmla="*/ 1797736 h 1797736"/>
              <a:gd name="connsiteX17" fmla="*/ 3588864 w 5788490"/>
              <a:gd name="connsiteY17" fmla="*/ 1797736 h 1797736"/>
              <a:gd name="connsiteX18" fmla="*/ 3067900 w 5788490"/>
              <a:gd name="connsiteY18" fmla="*/ 1797736 h 1797736"/>
              <a:gd name="connsiteX19" fmla="*/ 2604820 w 5788490"/>
              <a:gd name="connsiteY19" fmla="*/ 1797736 h 1797736"/>
              <a:gd name="connsiteX20" fmla="*/ 2083856 w 5788490"/>
              <a:gd name="connsiteY20" fmla="*/ 1797736 h 1797736"/>
              <a:gd name="connsiteX21" fmla="*/ 1562892 w 5788490"/>
              <a:gd name="connsiteY21" fmla="*/ 1797736 h 1797736"/>
              <a:gd name="connsiteX22" fmla="*/ 1099813 w 5788490"/>
              <a:gd name="connsiteY22" fmla="*/ 1797736 h 1797736"/>
              <a:gd name="connsiteX23" fmla="*/ 0 w 5788490"/>
              <a:gd name="connsiteY23" fmla="*/ 1797736 h 1797736"/>
              <a:gd name="connsiteX24" fmla="*/ 0 w 5788490"/>
              <a:gd name="connsiteY24" fmla="*/ 1252423 h 1797736"/>
              <a:gd name="connsiteX25" fmla="*/ 0 w 5788490"/>
              <a:gd name="connsiteY25" fmla="*/ 671155 h 1797736"/>
              <a:gd name="connsiteX26" fmla="*/ 0 w 5788490"/>
              <a:gd name="connsiteY26" fmla="*/ 0 h 179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788490" h="1797736" extrusionOk="0">
                <a:moveTo>
                  <a:pt x="0" y="0"/>
                </a:moveTo>
                <a:cubicBezTo>
                  <a:pt x="151846" y="-8155"/>
                  <a:pt x="404383" y="45492"/>
                  <a:pt x="578849" y="0"/>
                </a:cubicBezTo>
                <a:cubicBezTo>
                  <a:pt x="753315" y="-45492"/>
                  <a:pt x="947505" y="75010"/>
                  <a:pt x="1273468" y="0"/>
                </a:cubicBezTo>
                <a:cubicBezTo>
                  <a:pt x="1599431" y="-75010"/>
                  <a:pt x="1589023" y="23985"/>
                  <a:pt x="1678662" y="0"/>
                </a:cubicBezTo>
                <a:cubicBezTo>
                  <a:pt x="1768301" y="-23985"/>
                  <a:pt x="1940431" y="52551"/>
                  <a:pt x="2141741" y="0"/>
                </a:cubicBezTo>
                <a:cubicBezTo>
                  <a:pt x="2343051" y="-52551"/>
                  <a:pt x="2445113" y="10203"/>
                  <a:pt x="2604821" y="0"/>
                </a:cubicBezTo>
                <a:cubicBezTo>
                  <a:pt x="2764529" y="-10203"/>
                  <a:pt x="2867435" y="44404"/>
                  <a:pt x="3125785" y="0"/>
                </a:cubicBezTo>
                <a:cubicBezTo>
                  <a:pt x="3384135" y="-44404"/>
                  <a:pt x="3479528" y="3697"/>
                  <a:pt x="3704634" y="0"/>
                </a:cubicBezTo>
                <a:cubicBezTo>
                  <a:pt x="3929740" y="-3697"/>
                  <a:pt x="4222850" y="28304"/>
                  <a:pt x="4399252" y="0"/>
                </a:cubicBezTo>
                <a:cubicBezTo>
                  <a:pt x="4575654" y="-28304"/>
                  <a:pt x="4685205" y="42608"/>
                  <a:pt x="4862332" y="0"/>
                </a:cubicBezTo>
                <a:cubicBezTo>
                  <a:pt x="5039459" y="-42608"/>
                  <a:pt x="5472733" y="97787"/>
                  <a:pt x="5788490" y="0"/>
                </a:cubicBezTo>
                <a:cubicBezTo>
                  <a:pt x="5819150" y="173775"/>
                  <a:pt x="5729528" y="329678"/>
                  <a:pt x="5788490" y="545313"/>
                </a:cubicBezTo>
                <a:cubicBezTo>
                  <a:pt x="5847452" y="760948"/>
                  <a:pt x="5748022" y="865240"/>
                  <a:pt x="5788490" y="1126581"/>
                </a:cubicBezTo>
                <a:cubicBezTo>
                  <a:pt x="5828958" y="1387922"/>
                  <a:pt x="5750709" y="1535269"/>
                  <a:pt x="5788490" y="1797736"/>
                </a:cubicBezTo>
                <a:cubicBezTo>
                  <a:pt x="5680385" y="1839976"/>
                  <a:pt x="5443740" y="1762122"/>
                  <a:pt x="5325411" y="1797736"/>
                </a:cubicBezTo>
                <a:cubicBezTo>
                  <a:pt x="5207082" y="1833350"/>
                  <a:pt x="4951133" y="1775901"/>
                  <a:pt x="4688677" y="1797736"/>
                </a:cubicBezTo>
                <a:cubicBezTo>
                  <a:pt x="4426221" y="1819571"/>
                  <a:pt x="4442352" y="1760454"/>
                  <a:pt x="4225598" y="1797736"/>
                </a:cubicBezTo>
                <a:cubicBezTo>
                  <a:pt x="4008844" y="1835018"/>
                  <a:pt x="3804415" y="1735390"/>
                  <a:pt x="3588864" y="1797736"/>
                </a:cubicBezTo>
                <a:cubicBezTo>
                  <a:pt x="3373313" y="1860082"/>
                  <a:pt x="3182067" y="1774995"/>
                  <a:pt x="3067900" y="1797736"/>
                </a:cubicBezTo>
                <a:cubicBezTo>
                  <a:pt x="2953733" y="1820477"/>
                  <a:pt x="2821689" y="1761623"/>
                  <a:pt x="2604820" y="1797736"/>
                </a:cubicBezTo>
                <a:cubicBezTo>
                  <a:pt x="2387951" y="1833849"/>
                  <a:pt x="2201464" y="1736166"/>
                  <a:pt x="2083856" y="1797736"/>
                </a:cubicBezTo>
                <a:cubicBezTo>
                  <a:pt x="1966248" y="1859306"/>
                  <a:pt x="1668721" y="1760781"/>
                  <a:pt x="1562892" y="1797736"/>
                </a:cubicBezTo>
                <a:cubicBezTo>
                  <a:pt x="1457063" y="1834691"/>
                  <a:pt x="1243954" y="1795317"/>
                  <a:pt x="1099813" y="1797736"/>
                </a:cubicBezTo>
                <a:cubicBezTo>
                  <a:pt x="955672" y="1800155"/>
                  <a:pt x="340132" y="1674807"/>
                  <a:pt x="0" y="1797736"/>
                </a:cubicBezTo>
                <a:cubicBezTo>
                  <a:pt x="-18321" y="1664629"/>
                  <a:pt x="27729" y="1517343"/>
                  <a:pt x="0" y="1252423"/>
                </a:cubicBezTo>
                <a:cubicBezTo>
                  <a:pt x="-27729" y="987503"/>
                  <a:pt x="26613" y="901015"/>
                  <a:pt x="0" y="671155"/>
                </a:cubicBezTo>
                <a:cubicBezTo>
                  <a:pt x="-26613" y="441295"/>
                  <a:pt x="58849" y="247241"/>
                  <a:pt x="0" y="0"/>
                </a:cubicBezTo>
                <a:close/>
              </a:path>
            </a:pathLst>
          </a:custGeom>
          <a:noFill/>
          <a:ln w="38100">
            <a:solidFill>
              <a:srgbClr val="00339E"/>
            </a:solidFill>
            <a:extLst>
              <a:ext uri="{C807C97D-BFC1-408E-A445-0C87EB9F89A2}">
                <ask:lineSketchStyleProps xmlns:ask="http://schemas.microsoft.com/office/drawing/2018/sketchyshapes" sd="220471750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2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Сильное впечатление производит (что?)…, потому что…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2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Меня удивило (что?), потому что…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648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1666" y="799929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4663" y="692134"/>
            <a:ext cx="1098796" cy="109879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3EFBC70-74E4-47C9-82FC-BA07F30FE23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421"/>
          <a:stretch/>
        </p:blipFill>
        <p:spPr>
          <a:xfrm>
            <a:off x="255588" y="2179811"/>
            <a:ext cx="4872872" cy="4657464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id="{85B75738-9204-42E8-8458-1BC28739719D}"/>
              </a:ext>
            </a:extLst>
          </p:cNvPr>
          <p:cNvSpPr/>
          <p:nvPr/>
        </p:nvSpPr>
        <p:spPr>
          <a:xfrm>
            <a:off x="1023295" y="4770490"/>
            <a:ext cx="647936" cy="5539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F9C3E096-702F-4F09-9565-9935AC2A8054}"/>
              </a:ext>
            </a:extLst>
          </p:cNvPr>
          <p:cNvSpPr/>
          <p:nvPr/>
        </p:nvSpPr>
        <p:spPr>
          <a:xfrm>
            <a:off x="1671231" y="5373692"/>
            <a:ext cx="647936" cy="5539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1600" b="1" dirty="0">
              <a:effectLst/>
              <a:latin typeface="Onest Regular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24E4F0D0-47C2-4F82-8D51-8EE93C7583BB}"/>
              </a:ext>
            </a:extLst>
          </p:cNvPr>
          <p:cNvSpPr/>
          <p:nvPr/>
        </p:nvSpPr>
        <p:spPr>
          <a:xfrm>
            <a:off x="3717821" y="4898170"/>
            <a:ext cx="647936" cy="5539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8AC55655-9ECF-4024-869F-84B752586A3F}"/>
              </a:ext>
            </a:extLst>
          </p:cNvPr>
          <p:cNvSpPr/>
          <p:nvPr/>
        </p:nvSpPr>
        <p:spPr>
          <a:xfrm>
            <a:off x="3018494" y="5329685"/>
            <a:ext cx="647936" cy="5539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ru-RU" sz="1600" b="1" dirty="0">
              <a:effectLst/>
              <a:latin typeface="Onest Regular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B22ABE29-641F-4AA7-93EE-0889238A9B26}"/>
              </a:ext>
            </a:extLst>
          </p:cNvPr>
          <p:cNvSpPr/>
          <p:nvPr/>
        </p:nvSpPr>
        <p:spPr>
          <a:xfrm>
            <a:off x="2280925" y="4864520"/>
            <a:ext cx="647936" cy="5539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D4F4893D-B01E-4F2B-B1BB-1F64A959D349}"/>
              </a:ext>
            </a:extLst>
          </p:cNvPr>
          <p:cNvSpPr/>
          <p:nvPr/>
        </p:nvSpPr>
        <p:spPr>
          <a:xfrm>
            <a:off x="1671231" y="4011870"/>
            <a:ext cx="585441" cy="57522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C7A13704-52E6-4867-99B3-CAA6E0705912}"/>
              </a:ext>
            </a:extLst>
          </p:cNvPr>
          <p:cNvSpPr/>
          <p:nvPr/>
        </p:nvSpPr>
        <p:spPr>
          <a:xfrm>
            <a:off x="3749068" y="4025541"/>
            <a:ext cx="585441" cy="57522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id="{120FA260-53F8-46F5-B86F-2B443A94C66A}"/>
              </a:ext>
            </a:extLst>
          </p:cNvPr>
          <p:cNvSpPr/>
          <p:nvPr/>
        </p:nvSpPr>
        <p:spPr>
          <a:xfrm>
            <a:off x="2636140" y="4106143"/>
            <a:ext cx="585441" cy="57522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87911EB4-45D4-4EE1-AFF2-188247985EB2}"/>
              </a:ext>
            </a:extLst>
          </p:cNvPr>
          <p:cNvSpPr/>
          <p:nvPr/>
        </p:nvSpPr>
        <p:spPr>
          <a:xfrm>
            <a:off x="1671230" y="2940980"/>
            <a:ext cx="723178" cy="67759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600F6191-7640-4548-BB73-641EB800A0A6}"/>
              </a:ext>
            </a:extLst>
          </p:cNvPr>
          <p:cNvSpPr/>
          <p:nvPr/>
        </p:nvSpPr>
        <p:spPr>
          <a:xfrm>
            <a:off x="3104861" y="3109637"/>
            <a:ext cx="735579" cy="69638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</p:txBody>
      </p:sp>
      <p:graphicFrame>
        <p:nvGraphicFramePr>
          <p:cNvPr id="29" name="Таблица 28">
            <a:extLst>
              <a:ext uri="{FF2B5EF4-FFF2-40B4-BE49-F238E27FC236}">
                <a16:creationId xmlns:a16="http://schemas.microsoft.com/office/drawing/2014/main" id="{B67E7A5C-990B-4180-9C89-652CD8046E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683649"/>
              </p:ext>
            </p:extLst>
          </p:nvPr>
        </p:nvGraphicFramePr>
        <p:xfrm>
          <a:off x="5307392" y="2150777"/>
          <a:ext cx="6350953" cy="4123419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641023">
                  <a:extLst>
                    <a:ext uri="{9D8B030D-6E8A-4147-A177-3AD203B41FA5}">
                      <a16:colId xmlns:a16="http://schemas.microsoft.com/office/drawing/2014/main" val="1059329793"/>
                    </a:ext>
                  </a:extLst>
                </a:gridCol>
                <a:gridCol w="2149103">
                  <a:extLst>
                    <a:ext uri="{9D8B030D-6E8A-4147-A177-3AD203B41FA5}">
                      <a16:colId xmlns:a16="http://schemas.microsoft.com/office/drawing/2014/main" val="3885117159"/>
                    </a:ext>
                  </a:extLst>
                </a:gridCol>
                <a:gridCol w="3560827">
                  <a:extLst>
                    <a:ext uri="{9D8B030D-6E8A-4147-A177-3AD203B41FA5}">
                      <a16:colId xmlns:a16="http://schemas.microsoft.com/office/drawing/2014/main" val="1197188907"/>
                    </a:ext>
                  </a:extLst>
                </a:gridCol>
              </a:tblGrid>
              <a:tr h="19970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endParaRPr lang="ru-RU" sz="1600" dirty="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Onest Regular"/>
                        </a:rPr>
                        <a:t>          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Onest Regular"/>
                        </a:rPr>
                        <a:t>Легкие вопросы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r>
                        <a:rPr lang="ru-RU" sz="1600" b="0" dirty="0">
                          <a:effectLst/>
                          <a:latin typeface="Onest Regular"/>
                        </a:rPr>
                        <a:t>Кто..?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r>
                        <a:rPr lang="ru-RU" sz="1600" b="0" dirty="0">
                          <a:effectLst/>
                          <a:latin typeface="Onest Regular"/>
                        </a:rPr>
                        <a:t>Что сделал?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r>
                        <a:rPr lang="ru-RU" sz="1600" b="0" dirty="0">
                          <a:effectLst/>
                          <a:latin typeface="Onest Regular"/>
                        </a:rPr>
                        <a:t>Куда?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r>
                        <a:rPr lang="ru-RU" sz="1600" b="0" dirty="0">
                          <a:effectLst/>
                          <a:latin typeface="Onest Regular"/>
                        </a:rPr>
                        <a:t>Где?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r>
                        <a:rPr lang="ru-RU" sz="1600" b="0" dirty="0">
                          <a:effectLst/>
                          <a:latin typeface="Onest Regular"/>
                        </a:rPr>
                        <a:t>Когда?</a:t>
                      </a:r>
                      <a:endParaRPr lang="ru-RU" sz="1600" b="0" dirty="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8113986"/>
                  </a:ext>
                </a:extLst>
              </a:tr>
              <a:tr h="11475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endParaRPr lang="ru-RU" sz="1600" dirty="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Onest Regular"/>
                        </a:rPr>
                        <a:t>Вопросы среднего уровня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r>
                        <a:rPr lang="ru-RU" sz="1600" b="0" dirty="0">
                          <a:effectLst/>
                          <a:latin typeface="Onest Regular"/>
                        </a:rPr>
                        <a:t>Почему?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r>
                        <a:rPr lang="ru-RU" sz="1600" b="0" dirty="0">
                          <a:effectLst/>
                          <a:latin typeface="Onest Regular"/>
                        </a:rPr>
                        <a:t>Как?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r>
                        <a:rPr lang="ru-RU" sz="1600" b="0" dirty="0">
                          <a:effectLst/>
                          <a:latin typeface="Onest Regular"/>
                        </a:rPr>
                        <a:t>А что, если…?</a:t>
                      </a:r>
                      <a:endParaRPr lang="ru-RU" sz="1600" b="0" dirty="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1818533"/>
                  </a:ext>
                </a:extLst>
              </a:tr>
              <a:tr h="9788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endParaRPr lang="ru-RU" sz="1600" dirty="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Onest Regular"/>
                        </a:rPr>
                        <a:t>Вопросы повышенного уровня</a:t>
                      </a:r>
                      <a:endParaRPr lang="ru-RU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r>
                        <a:rPr lang="ru-RU" sz="1600" b="0" dirty="0">
                          <a:effectLst/>
                          <a:latin typeface="Onest Regular"/>
                        </a:rPr>
                        <a:t>Если бы ты был на месте…?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  <a:tabLst>
                          <a:tab pos="900430" algn="l"/>
                        </a:tabLst>
                      </a:pPr>
                      <a:r>
                        <a:rPr lang="ru-RU" sz="1600" b="0" dirty="0">
                          <a:effectLst/>
                          <a:latin typeface="Onest Regular"/>
                        </a:rPr>
                        <a:t>Что было бы, если? </a:t>
                      </a:r>
                      <a:endParaRPr lang="ru-RU" sz="1600" b="0" dirty="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9060733"/>
                  </a:ext>
                </a:extLst>
              </a:tr>
            </a:tbl>
          </a:graphicData>
        </a:graphic>
      </p:graphicFrame>
      <p:sp>
        <p:nvSpPr>
          <p:cNvPr id="30" name="Овал 29">
            <a:extLst>
              <a:ext uri="{FF2B5EF4-FFF2-40B4-BE49-F238E27FC236}">
                <a16:creationId xmlns:a16="http://schemas.microsoft.com/office/drawing/2014/main" id="{4ED84D2B-EDB6-4C28-AC83-75A0C7DBF182}"/>
              </a:ext>
            </a:extLst>
          </p:cNvPr>
          <p:cNvSpPr/>
          <p:nvPr/>
        </p:nvSpPr>
        <p:spPr>
          <a:xfrm>
            <a:off x="10436787" y="10399832"/>
            <a:ext cx="365125" cy="33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1" name="Овал 30">
            <a:extLst>
              <a:ext uri="{FF2B5EF4-FFF2-40B4-BE49-F238E27FC236}">
                <a16:creationId xmlns:a16="http://schemas.microsoft.com/office/drawing/2014/main" id="{5E25D92C-96B7-46FB-801F-8FAEBE521C87}"/>
              </a:ext>
            </a:extLst>
          </p:cNvPr>
          <p:cNvSpPr/>
          <p:nvPr/>
        </p:nvSpPr>
        <p:spPr>
          <a:xfrm>
            <a:off x="5416455" y="4450016"/>
            <a:ext cx="421902" cy="44563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/>
          </a:p>
        </p:txBody>
      </p:sp>
      <p:sp>
        <p:nvSpPr>
          <p:cNvPr id="32" name="Овал 31">
            <a:extLst>
              <a:ext uri="{FF2B5EF4-FFF2-40B4-BE49-F238E27FC236}">
                <a16:creationId xmlns:a16="http://schemas.microsoft.com/office/drawing/2014/main" id="{5C3C9A1B-DE4D-4F1B-B50E-38ADE51A3C5B}"/>
              </a:ext>
            </a:extLst>
          </p:cNvPr>
          <p:cNvSpPr/>
          <p:nvPr/>
        </p:nvSpPr>
        <p:spPr>
          <a:xfrm>
            <a:off x="5406938" y="5482013"/>
            <a:ext cx="440936" cy="445635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/>
          </a:p>
        </p:txBody>
      </p:sp>
      <p:sp>
        <p:nvSpPr>
          <p:cNvPr id="33" name="Овал 32">
            <a:extLst>
              <a:ext uri="{FF2B5EF4-FFF2-40B4-BE49-F238E27FC236}">
                <a16:creationId xmlns:a16="http://schemas.microsoft.com/office/drawing/2014/main" id="{4EF1ED66-9646-4366-8679-20DD2E630280}"/>
              </a:ext>
            </a:extLst>
          </p:cNvPr>
          <p:cNvSpPr/>
          <p:nvPr/>
        </p:nvSpPr>
        <p:spPr>
          <a:xfrm>
            <a:off x="5397421" y="2886819"/>
            <a:ext cx="440936" cy="4456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600" b="1" dirty="0">
              <a:effectLst/>
              <a:latin typeface="Onest Regular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74054BE-D754-49A3-8CFF-A42637726B85}"/>
              </a:ext>
            </a:extLst>
          </p:cNvPr>
          <p:cNvSpPr txBox="1"/>
          <p:nvPr/>
        </p:nvSpPr>
        <p:spPr>
          <a:xfrm>
            <a:off x="1023295" y="1636496"/>
            <a:ext cx="33477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t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ДЛЯ </a:t>
            </a:r>
            <a:r>
              <a:rPr lang="tt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ВСЕХ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УРОВНЕЙ</a:t>
            </a:r>
          </a:p>
          <a:p>
            <a:pPr algn="ctr"/>
            <a:r>
              <a:rPr lang="ru-RU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«ДЕРЕВО ВОПРОСОВ»</a:t>
            </a:r>
            <a:r>
              <a:rPr lang="ru-RU" sz="18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b="1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59C2B2F-DFCA-4A6A-A47B-10FF2C05A127}"/>
              </a:ext>
            </a:extLst>
          </p:cNvPr>
          <p:cNvSpPr txBox="1"/>
          <p:nvPr/>
        </p:nvSpPr>
        <p:spPr>
          <a:xfrm>
            <a:off x="433918" y="732449"/>
            <a:ext cx="6094428" cy="834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800"/>
              </a:spcAft>
            </a:pPr>
            <a:r>
              <a:rPr lang="ru-RU" sz="3600" b="1" dirty="0" err="1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Послетекстовая</a:t>
            </a:r>
            <a:r>
              <a:rPr lang="ru-RU" sz="36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 работа</a:t>
            </a:r>
            <a:endParaRPr lang="ru-RU" sz="2800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110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1666" y="799929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4663" y="692134"/>
            <a:ext cx="1098796" cy="1098796"/>
          </a:xfrm>
          <a:prstGeom prst="rect">
            <a:avLst/>
          </a:prstGeom>
        </p:spPr>
      </p:pic>
      <p:sp>
        <p:nvSpPr>
          <p:cNvPr id="30" name="Овал 29">
            <a:extLst>
              <a:ext uri="{FF2B5EF4-FFF2-40B4-BE49-F238E27FC236}">
                <a16:creationId xmlns:a16="http://schemas.microsoft.com/office/drawing/2014/main" id="{4ED84D2B-EDB6-4C28-AC83-75A0C7DBF182}"/>
              </a:ext>
            </a:extLst>
          </p:cNvPr>
          <p:cNvSpPr/>
          <p:nvPr/>
        </p:nvSpPr>
        <p:spPr>
          <a:xfrm>
            <a:off x="10436787" y="10399832"/>
            <a:ext cx="365125" cy="33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74054BE-D754-49A3-8CFF-A42637726B85}"/>
              </a:ext>
            </a:extLst>
          </p:cNvPr>
          <p:cNvSpPr txBox="1"/>
          <p:nvPr/>
        </p:nvSpPr>
        <p:spPr>
          <a:xfrm>
            <a:off x="7422954" y="2993367"/>
            <a:ext cx="420079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t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ДЛЯ </a:t>
            </a:r>
            <a:r>
              <a:rPr lang="tt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ВСЕХ 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УРОВНЕЙ</a:t>
            </a:r>
          </a:p>
          <a:p>
            <a:pPr algn="ctr"/>
            <a:endParaRPr lang="ru-RU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8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«ЦВЕТОВОЙ АНАЛИЗ» </a:t>
            </a:r>
            <a:endParaRPr lang="ru-RU" sz="2800" b="1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59C2B2F-DFCA-4A6A-A47B-10FF2C05A127}"/>
              </a:ext>
            </a:extLst>
          </p:cNvPr>
          <p:cNvSpPr txBox="1"/>
          <p:nvPr/>
        </p:nvSpPr>
        <p:spPr>
          <a:xfrm>
            <a:off x="1052108" y="692134"/>
            <a:ext cx="6094428" cy="834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800"/>
              </a:spcAft>
            </a:pPr>
            <a:r>
              <a:rPr lang="ru-RU" sz="3600" b="1" dirty="0" err="1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Послетекстовая</a:t>
            </a:r>
            <a:r>
              <a:rPr lang="ru-RU" sz="36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 работа</a:t>
            </a:r>
            <a:endParaRPr lang="ru-RU" sz="2800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4A62CAA-5157-4996-986D-31BD18D6DDF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686" t="28178" r="23531" b="7491"/>
          <a:stretch/>
        </p:blipFill>
        <p:spPr>
          <a:xfrm>
            <a:off x="568249" y="1683135"/>
            <a:ext cx="6578287" cy="498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24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1666" y="799929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4663" y="692134"/>
            <a:ext cx="1098796" cy="10987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DECE73-C8F1-4457-AEFA-4A285E83B5DB}"/>
              </a:ext>
            </a:extLst>
          </p:cNvPr>
          <p:cNvSpPr txBox="1"/>
          <p:nvPr/>
        </p:nvSpPr>
        <p:spPr>
          <a:xfrm>
            <a:off x="641615" y="2271697"/>
            <a:ext cx="6803796" cy="3539430"/>
          </a:xfrm>
          <a:custGeom>
            <a:avLst/>
            <a:gdLst>
              <a:gd name="connsiteX0" fmla="*/ 0 w 6803796"/>
              <a:gd name="connsiteY0" fmla="*/ 0 h 3539430"/>
              <a:gd name="connsiteX1" fmla="*/ 680380 w 6803796"/>
              <a:gd name="connsiteY1" fmla="*/ 0 h 3539430"/>
              <a:gd name="connsiteX2" fmla="*/ 1156645 w 6803796"/>
              <a:gd name="connsiteY2" fmla="*/ 0 h 3539430"/>
              <a:gd name="connsiteX3" fmla="*/ 1905063 w 6803796"/>
              <a:gd name="connsiteY3" fmla="*/ 0 h 3539430"/>
              <a:gd name="connsiteX4" fmla="*/ 2721518 w 6803796"/>
              <a:gd name="connsiteY4" fmla="*/ 0 h 3539430"/>
              <a:gd name="connsiteX5" fmla="*/ 3197784 w 6803796"/>
              <a:gd name="connsiteY5" fmla="*/ 0 h 3539430"/>
              <a:gd name="connsiteX6" fmla="*/ 3742088 w 6803796"/>
              <a:gd name="connsiteY6" fmla="*/ 0 h 3539430"/>
              <a:gd name="connsiteX7" fmla="*/ 4558543 w 6803796"/>
              <a:gd name="connsiteY7" fmla="*/ 0 h 3539430"/>
              <a:gd name="connsiteX8" fmla="*/ 5170885 w 6803796"/>
              <a:gd name="connsiteY8" fmla="*/ 0 h 3539430"/>
              <a:gd name="connsiteX9" fmla="*/ 5987340 w 6803796"/>
              <a:gd name="connsiteY9" fmla="*/ 0 h 3539430"/>
              <a:gd name="connsiteX10" fmla="*/ 6803796 w 6803796"/>
              <a:gd name="connsiteY10" fmla="*/ 0 h 3539430"/>
              <a:gd name="connsiteX11" fmla="*/ 6803796 w 6803796"/>
              <a:gd name="connsiteY11" fmla="*/ 554511 h 3539430"/>
              <a:gd name="connsiteX12" fmla="*/ 6803796 w 6803796"/>
              <a:gd name="connsiteY12" fmla="*/ 1215204 h 3539430"/>
              <a:gd name="connsiteX13" fmla="*/ 6803796 w 6803796"/>
              <a:gd name="connsiteY13" fmla="*/ 1769715 h 3539430"/>
              <a:gd name="connsiteX14" fmla="*/ 6803796 w 6803796"/>
              <a:gd name="connsiteY14" fmla="*/ 2324226 h 3539430"/>
              <a:gd name="connsiteX15" fmla="*/ 6803796 w 6803796"/>
              <a:gd name="connsiteY15" fmla="*/ 2807948 h 3539430"/>
              <a:gd name="connsiteX16" fmla="*/ 6803796 w 6803796"/>
              <a:gd name="connsiteY16" fmla="*/ 3539430 h 3539430"/>
              <a:gd name="connsiteX17" fmla="*/ 5987340 w 6803796"/>
              <a:gd name="connsiteY17" fmla="*/ 3539430 h 3539430"/>
              <a:gd name="connsiteX18" fmla="*/ 5374999 w 6803796"/>
              <a:gd name="connsiteY18" fmla="*/ 3539430 h 3539430"/>
              <a:gd name="connsiteX19" fmla="*/ 4898733 w 6803796"/>
              <a:gd name="connsiteY19" fmla="*/ 3539430 h 3539430"/>
              <a:gd name="connsiteX20" fmla="*/ 4422467 w 6803796"/>
              <a:gd name="connsiteY20" fmla="*/ 3539430 h 3539430"/>
              <a:gd name="connsiteX21" fmla="*/ 3946202 w 6803796"/>
              <a:gd name="connsiteY21" fmla="*/ 3539430 h 3539430"/>
              <a:gd name="connsiteX22" fmla="*/ 3401898 w 6803796"/>
              <a:gd name="connsiteY22" fmla="*/ 3539430 h 3539430"/>
              <a:gd name="connsiteX23" fmla="*/ 2721518 w 6803796"/>
              <a:gd name="connsiteY23" fmla="*/ 3539430 h 3539430"/>
              <a:gd name="connsiteX24" fmla="*/ 2109177 w 6803796"/>
              <a:gd name="connsiteY24" fmla="*/ 3539430 h 3539430"/>
              <a:gd name="connsiteX25" fmla="*/ 1564873 w 6803796"/>
              <a:gd name="connsiteY25" fmla="*/ 3539430 h 3539430"/>
              <a:gd name="connsiteX26" fmla="*/ 1088607 w 6803796"/>
              <a:gd name="connsiteY26" fmla="*/ 3539430 h 3539430"/>
              <a:gd name="connsiteX27" fmla="*/ 0 w 6803796"/>
              <a:gd name="connsiteY27" fmla="*/ 3539430 h 3539430"/>
              <a:gd name="connsiteX28" fmla="*/ 0 w 6803796"/>
              <a:gd name="connsiteY28" fmla="*/ 2878736 h 3539430"/>
              <a:gd name="connsiteX29" fmla="*/ 0 w 6803796"/>
              <a:gd name="connsiteY29" fmla="*/ 2395014 h 3539430"/>
              <a:gd name="connsiteX30" fmla="*/ 0 w 6803796"/>
              <a:gd name="connsiteY30" fmla="*/ 1840504 h 3539430"/>
              <a:gd name="connsiteX31" fmla="*/ 0 w 6803796"/>
              <a:gd name="connsiteY31" fmla="*/ 1321387 h 3539430"/>
              <a:gd name="connsiteX32" fmla="*/ 0 w 6803796"/>
              <a:gd name="connsiteY32" fmla="*/ 766877 h 3539430"/>
              <a:gd name="connsiteX33" fmla="*/ 0 w 6803796"/>
              <a:gd name="connsiteY33" fmla="*/ 0 h 353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803796" h="3539430" extrusionOk="0">
                <a:moveTo>
                  <a:pt x="0" y="0"/>
                </a:moveTo>
                <a:cubicBezTo>
                  <a:pt x="312652" y="-6342"/>
                  <a:pt x="353632" y="19985"/>
                  <a:pt x="680380" y="0"/>
                </a:cubicBezTo>
                <a:cubicBezTo>
                  <a:pt x="1007128" y="-19985"/>
                  <a:pt x="1045231" y="-15595"/>
                  <a:pt x="1156645" y="0"/>
                </a:cubicBezTo>
                <a:cubicBezTo>
                  <a:pt x="1268060" y="15595"/>
                  <a:pt x="1674821" y="26740"/>
                  <a:pt x="1905063" y="0"/>
                </a:cubicBezTo>
                <a:cubicBezTo>
                  <a:pt x="2135305" y="-26740"/>
                  <a:pt x="2382111" y="21694"/>
                  <a:pt x="2721518" y="0"/>
                </a:cubicBezTo>
                <a:cubicBezTo>
                  <a:pt x="3060925" y="-21694"/>
                  <a:pt x="3019866" y="-10787"/>
                  <a:pt x="3197784" y="0"/>
                </a:cubicBezTo>
                <a:cubicBezTo>
                  <a:pt x="3375702" y="10787"/>
                  <a:pt x="3621703" y="7323"/>
                  <a:pt x="3742088" y="0"/>
                </a:cubicBezTo>
                <a:cubicBezTo>
                  <a:pt x="3862473" y="-7323"/>
                  <a:pt x="4379877" y="15293"/>
                  <a:pt x="4558543" y="0"/>
                </a:cubicBezTo>
                <a:cubicBezTo>
                  <a:pt x="4737210" y="-15293"/>
                  <a:pt x="5011028" y="9903"/>
                  <a:pt x="5170885" y="0"/>
                </a:cubicBezTo>
                <a:cubicBezTo>
                  <a:pt x="5330742" y="-9903"/>
                  <a:pt x="5753485" y="-15454"/>
                  <a:pt x="5987340" y="0"/>
                </a:cubicBezTo>
                <a:cubicBezTo>
                  <a:pt x="6221195" y="15454"/>
                  <a:pt x="6535427" y="27403"/>
                  <a:pt x="6803796" y="0"/>
                </a:cubicBezTo>
                <a:cubicBezTo>
                  <a:pt x="6807054" y="215156"/>
                  <a:pt x="6812234" y="420529"/>
                  <a:pt x="6803796" y="554511"/>
                </a:cubicBezTo>
                <a:cubicBezTo>
                  <a:pt x="6795358" y="688493"/>
                  <a:pt x="6773678" y="1034847"/>
                  <a:pt x="6803796" y="1215204"/>
                </a:cubicBezTo>
                <a:cubicBezTo>
                  <a:pt x="6833914" y="1395561"/>
                  <a:pt x="6805758" y="1611466"/>
                  <a:pt x="6803796" y="1769715"/>
                </a:cubicBezTo>
                <a:cubicBezTo>
                  <a:pt x="6801834" y="1927964"/>
                  <a:pt x="6780741" y="2200377"/>
                  <a:pt x="6803796" y="2324226"/>
                </a:cubicBezTo>
                <a:cubicBezTo>
                  <a:pt x="6826851" y="2448075"/>
                  <a:pt x="6812712" y="2682336"/>
                  <a:pt x="6803796" y="2807948"/>
                </a:cubicBezTo>
                <a:cubicBezTo>
                  <a:pt x="6794880" y="2933560"/>
                  <a:pt x="6829965" y="3388158"/>
                  <a:pt x="6803796" y="3539430"/>
                </a:cubicBezTo>
                <a:cubicBezTo>
                  <a:pt x="6420647" y="3542586"/>
                  <a:pt x="6202259" y="3575294"/>
                  <a:pt x="5987340" y="3539430"/>
                </a:cubicBezTo>
                <a:cubicBezTo>
                  <a:pt x="5772421" y="3503566"/>
                  <a:pt x="5524704" y="3540666"/>
                  <a:pt x="5374999" y="3539430"/>
                </a:cubicBezTo>
                <a:cubicBezTo>
                  <a:pt x="5225294" y="3538194"/>
                  <a:pt x="5105356" y="3554601"/>
                  <a:pt x="4898733" y="3539430"/>
                </a:cubicBezTo>
                <a:cubicBezTo>
                  <a:pt x="4692110" y="3524259"/>
                  <a:pt x="4542066" y="3552126"/>
                  <a:pt x="4422467" y="3539430"/>
                </a:cubicBezTo>
                <a:cubicBezTo>
                  <a:pt x="4302868" y="3526734"/>
                  <a:pt x="4050708" y="3539408"/>
                  <a:pt x="3946202" y="3539430"/>
                </a:cubicBezTo>
                <a:cubicBezTo>
                  <a:pt x="3841696" y="3539452"/>
                  <a:pt x="3663006" y="3524633"/>
                  <a:pt x="3401898" y="3539430"/>
                </a:cubicBezTo>
                <a:cubicBezTo>
                  <a:pt x="3140790" y="3554227"/>
                  <a:pt x="2960797" y="3516521"/>
                  <a:pt x="2721518" y="3539430"/>
                </a:cubicBezTo>
                <a:cubicBezTo>
                  <a:pt x="2482239" y="3562339"/>
                  <a:pt x="2336041" y="3537627"/>
                  <a:pt x="2109177" y="3539430"/>
                </a:cubicBezTo>
                <a:cubicBezTo>
                  <a:pt x="1882313" y="3541233"/>
                  <a:pt x="1813595" y="3564489"/>
                  <a:pt x="1564873" y="3539430"/>
                </a:cubicBezTo>
                <a:cubicBezTo>
                  <a:pt x="1316151" y="3514371"/>
                  <a:pt x="1313748" y="3550990"/>
                  <a:pt x="1088607" y="3539430"/>
                </a:cubicBezTo>
                <a:cubicBezTo>
                  <a:pt x="863466" y="3527870"/>
                  <a:pt x="335834" y="3515216"/>
                  <a:pt x="0" y="3539430"/>
                </a:cubicBezTo>
                <a:cubicBezTo>
                  <a:pt x="-13573" y="3286887"/>
                  <a:pt x="2086" y="3109023"/>
                  <a:pt x="0" y="2878736"/>
                </a:cubicBezTo>
                <a:cubicBezTo>
                  <a:pt x="-2086" y="2648449"/>
                  <a:pt x="-1349" y="2492817"/>
                  <a:pt x="0" y="2395014"/>
                </a:cubicBezTo>
                <a:cubicBezTo>
                  <a:pt x="1349" y="2297211"/>
                  <a:pt x="-15870" y="2034614"/>
                  <a:pt x="0" y="1840504"/>
                </a:cubicBezTo>
                <a:cubicBezTo>
                  <a:pt x="15870" y="1646394"/>
                  <a:pt x="-1070" y="1553124"/>
                  <a:pt x="0" y="1321387"/>
                </a:cubicBezTo>
                <a:cubicBezTo>
                  <a:pt x="1070" y="1089650"/>
                  <a:pt x="-14220" y="887709"/>
                  <a:pt x="0" y="766877"/>
                </a:cubicBezTo>
                <a:cubicBezTo>
                  <a:pt x="14220" y="646045"/>
                  <a:pt x="13561" y="341231"/>
                  <a:pt x="0" y="0"/>
                </a:cubicBezTo>
                <a:close/>
              </a:path>
            </a:pathLst>
          </a:custGeom>
          <a:noFill/>
          <a:ln>
            <a:solidFill>
              <a:srgbClr val="00339E"/>
            </a:solidFill>
            <a:extLst>
              <a:ext uri="{C807C97D-BFC1-408E-A445-0C87EB9F89A2}">
                <ask:lineSketchStyleProps xmlns:ask="http://schemas.microsoft.com/office/drawing/2018/sketchyshapes" sd="428107754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</a:rPr>
              <a:t>Дифференцированно-уровневый подход</a:t>
            </a:r>
          </a:p>
          <a:p>
            <a:pPr algn="ctr"/>
            <a:r>
              <a:rPr lang="ru-RU" sz="32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</a:rPr>
              <a:t> </a:t>
            </a:r>
            <a:r>
              <a:rPr lang="ru-RU" sz="3200" dirty="0">
                <a:effectLst/>
                <a:latin typeface="Onest Regular"/>
                <a:ea typeface="Calibri" panose="020F0502020204030204" pitchFamily="34" charset="0"/>
              </a:rPr>
              <a:t>способствует эффективному формированию читательской грамотности, одновременно укрепляя связь ребёнка с родным языком и культурой. </a:t>
            </a:r>
            <a:endParaRPr lang="ru-RU" sz="3200" dirty="0">
              <a:latin typeface="Onest Regular"/>
            </a:endParaRPr>
          </a:p>
        </p:txBody>
      </p:sp>
      <p:pic>
        <p:nvPicPr>
          <p:cNvPr id="12290" name="Picture 2" descr="Picture background">
            <a:extLst>
              <a:ext uri="{FF2B5EF4-FFF2-40B4-BE49-F238E27FC236}">
                <a16:creationId xmlns:a16="http://schemas.microsoft.com/office/drawing/2014/main" id="{CCFE450A-C8C4-491E-86B8-CB8B67ADE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568" y="2139387"/>
            <a:ext cx="3681939" cy="367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9574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1666" y="799929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4663" y="692134"/>
            <a:ext cx="1098796" cy="109879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3A811A-D624-4A46-902B-782B34BE5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691" y="2002631"/>
            <a:ext cx="10515600" cy="2852737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339E"/>
                </a:solidFill>
                <a:latin typeface="Onest Regular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28158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C9559F-E726-6E0D-1A5B-0B07DA928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595D0B7-E034-1E0E-2B36-8529BF896A63}"/>
              </a:ext>
            </a:extLst>
          </p:cNvPr>
          <p:cNvSpPr txBox="1"/>
          <p:nvPr/>
        </p:nvSpPr>
        <p:spPr>
          <a:xfrm>
            <a:off x="547746" y="961668"/>
            <a:ext cx="83700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339E"/>
                </a:solidFill>
                <a:latin typeface="Onest Black" pitchFamily="2" charset="0"/>
              </a:rPr>
              <a:t>ДИФФЕРЕНЦИРОВАННО-УРОВНЕВЫЙ ПОДХОД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9FDDFE-C0E5-4C2A-B3C8-BFBD8E51DD49}"/>
              </a:ext>
            </a:extLst>
          </p:cNvPr>
          <p:cNvSpPr txBox="1"/>
          <p:nvPr/>
        </p:nvSpPr>
        <p:spPr>
          <a:xfrm>
            <a:off x="694473" y="2725703"/>
            <a:ext cx="108439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0" i="0" dirty="0">
                <a:effectLst/>
                <a:latin typeface="YS Text"/>
              </a:rPr>
              <a:t>— это метод обучения, при котором учащиеся одного класса в рамках одной программы и учебника усваивают материал на разных уровнях</a:t>
            </a:r>
          </a:p>
          <a:p>
            <a:endParaRPr lang="ru-RU" sz="2600" dirty="0">
              <a:latin typeface="YS Text"/>
            </a:endParaRPr>
          </a:p>
          <a:p>
            <a:pPr algn="l"/>
            <a:r>
              <a:rPr lang="ru-RU" sz="2600" b="1" dirty="0">
                <a:effectLst/>
                <a:latin typeface="YS Text"/>
              </a:rPr>
              <a:t>Преимущества:</a:t>
            </a:r>
          </a:p>
          <a:p>
            <a:pPr marL="342900" indent="-342900" algn="l">
              <a:buClr>
                <a:srgbClr val="00339E"/>
              </a:buClr>
              <a:buFont typeface="Wingdings" panose="05000000000000000000" pitchFamily="2" charset="2"/>
              <a:buChar char="q"/>
            </a:pPr>
            <a:r>
              <a:rPr lang="ru-RU" sz="2600" b="0" i="0" dirty="0">
                <a:effectLst/>
                <a:latin typeface="YS Text"/>
              </a:rPr>
              <a:t>позволяет каждому учащемуся работать в своём оптимальном темпе;</a:t>
            </a:r>
          </a:p>
          <a:p>
            <a:pPr marL="342900" indent="-342900" algn="l">
              <a:buClr>
                <a:srgbClr val="00339E"/>
              </a:buClr>
              <a:buFont typeface="Wingdings" panose="05000000000000000000" pitchFamily="2" charset="2"/>
              <a:buChar char="q"/>
            </a:pPr>
            <a:r>
              <a:rPr lang="ru-RU" sz="2600" b="0" i="0" dirty="0">
                <a:effectLst/>
                <a:latin typeface="YS Text"/>
              </a:rPr>
              <a:t>даёт возможность справляться с заданиями;</a:t>
            </a:r>
          </a:p>
          <a:p>
            <a:pPr marL="342900" indent="-342900" algn="l">
              <a:buClr>
                <a:srgbClr val="00339E"/>
              </a:buClr>
              <a:buFont typeface="Wingdings" panose="05000000000000000000" pitchFamily="2" charset="2"/>
              <a:buChar char="q"/>
            </a:pPr>
            <a:r>
              <a:rPr lang="ru-RU" sz="2600" b="0" i="0" dirty="0">
                <a:effectLst/>
                <a:latin typeface="YS Text"/>
              </a:rPr>
              <a:t>вселяет уверенность в собственные силы;</a:t>
            </a:r>
          </a:p>
          <a:p>
            <a:pPr marL="342900" indent="-342900" algn="l">
              <a:buClr>
                <a:srgbClr val="00339E"/>
              </a:buClr>
              <a:buFont typeface="Wingdings" panose="05000000000000000000" pitchFamily="2" charset="2"/>
              <a:buChar char="q"/>
            </a:pPr>
            <a:r>
              <a:rPr lang="ru-RU" sz="2600" b="0" i="0" dirty="0">
                <a:effectLst/>
                <a:latin typeface="YS Text"/>
              </a:rPr>
              <a:t>способствует повышению интереса к учёбе.</a:t>
            </a:r>
          </a:p>
          <a:p>
            <a:endParaRPr lang="ru-RU" sz="2600" dirty="0">
              <a:latin typeface="Onest Regular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337142C-44C3-289E-A6AA-EE14BE546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511456"/>
            <a:ext cx="876411" cy="88320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5A1BB21-5BF7-539D-B47E-447843CF9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432532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752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6BDE79-3438-96F5-9ED4-497D0924E2DE}"/>
              </a:ext>
            </a:extLst>
          </p:cNvPr>
          <p:cNvSpPr txBox="1"/>
          <p:nvPr/>
        </p:nvSpPr>
        <p:spPr>
          <a:xfrm>
            <a:off x="591670" y="1337611"/>
            <a:ext cx="819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9E"/>
                </a:solidFill>
                <a:latin typeface="Onest Black" pitchFamily="2" charset="0"/>
              </a:rPr>
              <a:t>ЭТАПЫ ОРГАНИЗАЦИИ </a:t>
            </a:r>
          </a:p>
          <a:p>
            <a:r>
              <a:rPr lang="ru-RU" sz="2800" b="1" dirty="0">
                <a:solidFill>
                  <a:srgbClr val="00339E"/>
                </a:solidFill>
                <a:latin typeface="Onest Black" pitchFamily="2" charset="0"/>
              </a:rPr>
              <a:t>ДИФФЕРЕНЦИРОВАННО-УРОВНЕВОГО ОБУЧЕНИЯ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591670" y="2539479"/>
            <a:ext cx="10937311" cy="3276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000" b="1" dirty="0">
                <a:solidFill>
                  <a:srgbClr val="00339E"/>
                </a:solidFill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Предварительное деление учащихся на группы по уровню обучаемости</a:t>
            </a:r>
            <a:r>
              <a:rPr lang="tt-RU" sz="2000" b="1" dirty="0">
                <a:solidFill>
                  <a:srgbClr val="00339E"/>
                </a:solidFill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000" b="1" dirty="0">
              <a:solidFill>
                <a:srgbClr val="00339E"/>
              </a:solidFill>
              <a:effectLst/>
              <a:latin typeface="Onest Regular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tt-RU" sz="2000" b="1" dirty="0"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000" b="1" dirty="0"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предел</a:t>
            </a:r>
            <a:r>
              <a:rPr lang="tt-RU" sz="2000" b="1" dirty="0"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ение</a:t>
            </a:r>
            <a:r>
              <a:rPr lang="ru-RU" sz="2000" b="1" dirty="0"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 задач развития читательской грамотности для школьников каждой из дифференцированных групп</a:t>
            </a:r>
            <a:r>
              <a:rPr lang="tt-RU" sz="2000" b="1" dirty="0"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000" b="1" dirty="0">
              <a:effectLst/>
              <a:latin typeface="Onest Regular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tt-RU" sz="2000" b="1" dirty="0">
                <a:solidFill>
                  <a:srgbClr val="00339E"/>
                </a:solidFill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Проведение</a:t>
            </a:r>
            <a:r>
              <a:rPr lang="ru-RU" sz="2000" b="1" dirty="0">
                <a:solidFill>
                  <a:srgbClr val="00339E"/>
                </a:solidFill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 уровневой мотивации, направленную на создание у школьников 1-го (пониженного) уровня мотивов перехода на 2-й (низкий) уровень, а у 2-го - на 3-й и т.</a:t>
            </a:r>
            <a:r>
              <a:rPr lang="tt-RU" sz="2000" b="1">
                <a:solidFill>
                  <a:srgbClr val="00339E"/>
                </a:solidFill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sz="2000" b="1">
                <a:solidFill>
                  <a:srgbClr val="00339E"/>
                </a:solidFill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.;</a:t>
            </a:r>
            <a:endParaRPr lang="ru-RU" sz="2000" b="1" dirty="0">
              <a:solidFill>
                <a:srgbClr val="00339E"/>
              </a:solidFill>
              <a:effectLst/>
              <a:latin typeface="Onest Regular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000" b="1" dirty="0"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Планирование учебно-познавательной и учебно-практической деятельности учеников;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000" b="1" dirty="0">
                <a:solidFill>
                  <a:srgbClr val="00339E"/>
                </a:solidFill>
                <a:effectLst/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Планирование деятельности по диагностике образовательных результатов.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441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91ACEA4-97E1-9689-BAC9-F04A46849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8672" y="335740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BEA60C1-A099-77AF-AE2A-C247AE5E02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2943" y="227945"/>
            <a:ext cx="1098796" cy="109879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FA0B8D7-B7B1-4A2A-ADF7-E1A300DE85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88094">
            <a:off x="537743" y="776113"/>
            <a:ext cx="3387605" cy="53288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DB990DC-578E-467C-BE2F-83EAA0BCB9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86275">
            <a:off x="3330882" y="1416089"/>
            <a:ext cx="3583603" cy="4637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Picture background">
            <a:extLst>
              <a:ext uri="{FF2B5EF4-FFF2-40B4-BE49-F238E27FC236}">
                <a16:creationId xmlns:a16="http://schemas.microsoft.com/office/drawing/2014/main" id="{B0EA5D57-F0B1-4176-B53E-E775C1F23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089" y="1418462"/>
            <a:ext cx="4369323" cy="4369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DE43FC0-C344-42BE-ACFE-2301FF10ECA2}"/>
              </a:ext>
            </a:extLst>
          </p:cNvPr>
          <p:cNvSpPr txBox="1"/>
          <p:nvPr/>
        </p:nvSpPr>
        <p:spPr>
          <a:xfrm>
            <a:off x="8559380" y="5879506"/>
            <a:ext cx="197978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0" i="0" dirty="0">
                <a:effectLst/>
                <a:latin typeface="YS Text"/>
              </a:rPr>
              <a:t>(1903-1945)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734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F27425-CE3D-01BE-94DD-1F30286F2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031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502F373-C597-2F18-A3BE-3371B4C54403}"/>
              </a:ext>
            </a:extLst>
          </p:cNvPr>
          <p:cNvSpPr txBox="1"/>
          <p:nvPr/>
        </p:nvSpPr>
        <p:spPr>
          <a:xfrm>
            <a:off x="674702" y="1229023"/>
            <a:ext cx="82053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9E"/>
                </a:solidFill>
                <a:latin typeface="Onest Black" pitchFamily="2" charset="0"/>
              </a:rPr>
              <a:t>ОСНОВНЫЕ ЭТАПЫ РАБОТЫ С ТЕКСТОМ: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45ED43-CD9F-17CE-764A-8D2BA183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0493" y="100440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0B7F05-BAC2-C42F-1D38-4F7D3368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4751" y="874776"/>
            <a:ext cx="1098796" cy="1098796"/>
          </a:xfrm>
          <a:prstGeom prst="rect">
            <a:avLst/>
          </a:prstGeom>
        </p:spPr>
      </p:pic>
      <p:pic>
        <p:nvPicPr>
          <p:cNvPr id="3080" name="Picture 8" descr="Picture background">
            <a:extLst>
              <a:ext uri="{FF2B5EF4-FFF2-40B4-BE49-F238E27FC236}">
                <a16:creationId xmlns:a16="http://schemas.microsoft.com/office/drawing/2014/main" id="{FA578A0C-B092-4DCD-B901-54B0F4E679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4" t="1823" r="8887"/>
          <a:stretch/>
        </p:blipFill>
        <p:spPr bwMode="auto">
          <a:xfrm rot="426901">
            <a:off x="5747076" y="2916681"/>
            <a:ext cx="2824462" cy="22544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3170FE6-250A-4EEB-9E63-B72B07F8DF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78" y="2853285"/>
            <a:ext cx="2819623" cy="232574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3E42426-6EAE-4A88-A6CB-5E0C76DD65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909032">
            <a:off x="2083685" y="3363090"/>
            <a:ext cx="1873185" cy="1873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id="{1629F83E-87C4-48EC-81DA-4B840B65F1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7" t="6758" r="4681" b="6737"/>
          <a:stretch/>
        </p:blipFill>
        <p:spPr bwMode="auto">
          <a:xfrm rot="719053">
            <a:off x="1049027" y="4655353"/>
            <a:ext cx="1990259" cy="1873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B439FE1-39BB-498B-A45D-6D7734BE2F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0606223">
            <a:off x="4498696" y="3130332"/>
            <a:ext cx="2052656" cy="2112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6F2459B-FD84-47B1-806D-E2119F2932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325956">
            <a:off x="5041122" y="4800752"/>
            <a:ext cx="3047094" cy="1776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A3C19CF-9F88-4DAF-92E0-E8EA886940D6}"/>
              </a:ext>
            </a:extLst>
          </p:cNvPr>
          <p:cNvSpPr/>
          <p:nvPr/>
        </p:nvSpPr>
        <p:spPr>
          <a:xfrm rot="20401362">
            <a:off x="569005" y="3379948"/>
            <a:ext cx="151996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ышанам</a:t>
            </a:r>
            <a:endParaRPr lang="ru-RU" sz="20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яки</a:t>
            </a:r>
          </a:p>
          <a:p>
            <a:pPr algn="ctr"/>
            <a:r>
              <a:rPr lang="ru-RU" sz="2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ышанмыйм</a:t>
            </a:r>
            <a:endParaRPr lang="ru-RU" sz="2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82" name="Picture 10" descr="Picture background">
            <a:extLst>
              <a:ext uri="{FF2B5EF4-FFF2-40B4-BE49-F238E27FC236}">
                <a16:creationId xmlns:a16="http://schemas.microsoft.com/office/drawing/2014/main" id="{DA61E6B0-FCA5-4618-A48E-7C10C3B585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2" t="4948" r="2636" b="20553"/>
          <a:stretch/>
        </p:blipFill>
        <p:spPr bwMode="auto">
          <a:xfrm rot="11180615">
            <a:off x="8792843" y="4589248"/>
            <a:ext cx="3201558" cy="1954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A6FC6699-45DC-47D7-8CA9-62B45FA2B26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0856646">
            <a:off x="9232326" y="2764944"/>
            <a:ext cx="2176440" cy="2176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21" name="Таблица 21">
            <a:extLst>
              <a:ext uri="{FF2B5EF4-FFF2-40B4-BE49-F238E27FC236}">
                <a16:creationId xmlns:a16="http://schemas.microsoft.com/office/drawing/2014/main" id="{795954FF-FBBF-4484-A1C3-D6D012C9AA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541263"/>
              </p:ext>
            </p:extLst>
          </p:nvPr>
        </p:nvGraphicFramePr>
        <p:xfrm>
          <a:off x="381145" y="2003590"/>
          <a:ext cx="11235759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5253">
                  <a:extLst>
                    <a:ext uri="{9D8B030D-6E8A-4147-A177-3AD203B41FA5}">
                      <a16:colId xmlns:a16="http://schemas.microsoft.com/office/drawing/2014/main" val="4043831375"/>
                    </a:ext>
                  </a:extLst>
                </a:gridCol>
                <a:gridCol w="3745253">
                  <a:extLst>
                    <a:ext uri="{9D8B030D-6E8A-4147-A177-3AD203B41FA5}">
                      <a16:colId xmlns:a16="http://schemas.microsoft.com/office/drawing/2014/main" val="1933066331"/>
                    </a:ext>
                  </a:extLst>
                </a:gridCol>
                <a:gridCol w="3745253">
                  <a:extLst>
                    <a:ext uri="{9D8B030D-6E8A-4147-A177-3AD203B41FA5}">
                      <a16:colId xmlns:a16="http://schemas.microsoft.com/office/drawing/2014/main" val="15287655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Предтекстовая работа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Текстовая работа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Послетекстовая</a:t>
                      </a:r>
                      <a:r>
                        <a:rPr lang="ru-RU" sz="2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работа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3210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200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1666" y="799929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4663" y="692134"/>
            <a:ext cx="1098796" cy="1098796"/>
          </a:xfrm>
          <a:prstGeom prst="rect">
            <a:avLst/>
          </a:prstGeom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60690505-5DCF-4471-9E03-09CA4DA2B5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411869"/>
              </p:ext>
            </p:extLst>
          </p:nvPr>
        </p:nvGraphicFramePr>
        <p:xfrm>
          <a:off x="977246" y="1844827"/>
          <a:ext cx="10372626" cy="4625405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3298817">
                  <a:extLst>
                    <a:ext uri="{9D8B030D-6E8A-4147-A177-3AD203B41FA5}">
                      <a16:colId xmlns:a16="http://schemas.microsoft.com/office/drawing/2014/main" val="3780649815"/>
                    </a:ext>
                  </a:extLst>
                </a:gridCol>
                <a:gridCol w="3304367">
                  <a:extLst>
                    <a:ext uri="{9D8B030D-6E8A-4147-A177-3AD203B41FA5}">
                      <a16:colId xmlns:a16="http://schemas.microsoft.com/office/drawing/2014/main" val="1034717840"/>
                    </a:ext>
                  </a:extLst>
                </a:gridCol>
                <a:gridCol w="3769442">
                  <a:extLst>
                    <a:ext uri="{9D8B030D-6E8A-4147-A177-3AD203B41FA5}">
                      <a16:colId xmlns:a16="http://schemas.microsoft.com/office/drawing/2014/main" val="3188060572"/>
                    </a:ext>
                  </a:extLst>
                </a:gridCol>
              </a:tblGrid>
              <a:tr h="995078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Уровневая дифференциация учащихся 5М класса на основе диагностики читательской грамотности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1836544"/>
                  </a:ext>
                </a:extLst>
              </a:tr>
              <a:tr h="4704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</a:rPr>
                        <a:t>Низкий уровень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</a:rPr>
                        <a:t>Средний уровень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</a:rPr>
                        <a:t>Повышенный уровень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5056650"/>
                  </a:ext>
                </a:extLst>
              </a:tr>
              <a:tr h="30353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b="0">
                          <a:solidFill>
                            <a:schemeClr val="tx1"/>
                          </a:solidFill>
                          <a:effectLst/>
                        </a:rPr>
                        <a:t>Ученик 2.1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b="0">
                          <a:solidFill>
                            <a:schemeClr val="tx1"/>
                          </a:solidFill>
                          <a:effectLst/>
                        </a:rPr>
                        <a:t>Ученик 2.2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</a:rPr>
                        <a:t>Ученик 3.1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</a:rPr>
                        <a:t>Ученик 3.2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</a:rPr>
                        <a:t>Ученик 3.3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</a:rPr>
                        <a:t>Ученик 3.4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</a:rPr>
                        <a:t>Ученик 3.5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</a:rPr>
                        <a:t>Ученик 4.1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</a:rPr>
                        <a:t>Ученик 4.2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</a:rPr>
                        <a:t>Ученик 4.3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</a:rPr>
                        <a:t>Ученик 4.4.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</a:rPr>
                        <a:t>Ученик 4.5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3875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4784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6444" y="106904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8102" y="996274"/>
            <a:ext cx="1098796" cy="1098796"/>
          </a:xfrm>
          <a:prstGeom prst="rect">
            <a:avLst/>
          </a:prstGeom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E8BBC705-7117-46D7-8B91-ECBF5D65DA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259778"/>
              </p:ext>
            </p:extLst>
          </p:nvPr>
        </p:nvGraphicFramePr>
        <p:xfrm>
          <a:off x="841344" y="3091344"/>
          <a:ext cx="10329419" cy="3089095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247931">
                  <a:extLst>
                    <a:ext uri="{9D8B030D-6E8A-4147-A177-3AD203B41FA5}">
                      <a16:colId xmlns:a16="http://schemas.microsoft.com/office/drawing/2014/main" val="249348983"/>
                    </a:ext>
                  </a:extLst>
                </a:gridCol>
                <a:gridCol w="7364893">
                  <a:extLst>
                    <a:ext uri="{9D8B030D-6E8A-4147-A177-3AD203B41FA5}">
                      <a16:colId xmlns:a16="http://schemas.microsoft.com/office/drawing/2014/main" val="3707170292"/>
                    </a:ext>
                  </a:extLst>
                </a:gridCol>
                <a:gridCol w="1716595">
                  <a:extLst>
                    <a:ext uri="{9D8B030D-6E8A-4147-A177-3AD203B41FA5}">
                      <a16:colId xmlns:a16="http://schemas.microsoft.com/office/drawing/2014/main" val="391883010"/>
                    </a:ext>
                  </a:extLst>
                </a:gridCol>
              </a:tblGrid>
              <a:tr h="4540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solidFill>
                            <a:srgbClr val="00339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Onest Regular"/>
                        </a:rPr>
                        <a:t>ДО</a:t>
                      </a:r>
                      <a:endParaRPr lang="ru-RU" sz="1800">
                        <a:solidFill>
                          <a:srgbClr val="00339E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rgbClr val="00339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Onest Regular"/>
                        </a:rPr>
                        <a:t>УТВЕРЖДЕНИЕ</a:t>
                      </a:r>
                      <a:endParaRPr lang="ru-RU" sz="1800" dirty="0">
                        <a:solidFill>
                          <a:srgbClr val="00339E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rgbClr val="00339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Onest Regular"/>
                        </a:rPr>
                        <a:t>ПОСЛЕ</a:t>
                      </a:r>
                      <a:endParaRPr lang="ru-RU" sz="1800" dirty="0">
                        <a:solidFill>
                          <a:srgbClr val="00339E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1171688"/>
                  </a:ext>
                </a:extLst>
              </a:tr>
              <a:tr h="65289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Onest Regular"/>
                        </a:rPr>
                        <a:t> </a:t>
                      </a:r>
                      <a:endParaRPr lang="ru-RU" sz="180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Onest Regular"/>
                        </a:rPr>
                        <a:t>Верите ли, что Рустем и его бабушка очень дружны?</a:t>
                      </a:r>
                      <a:endParaRPr lang="ru-RU" sz="1800" dirty="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Onest Regular"/>
                        </a:rPr>
                        <a:t> </a:t>
                      </a:r>
                      <a:endParaRPr lang="ru-RU" sz="180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1034229"/>
                  </a:ext>
                </a:extLst>
              </a:tr>
              <a:tr h="45402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Onest Regular"/>
                        </a:rPr>
                        <a:t> </a:t>
                      </a:r>
                      <a:endParaRPr lang="ru-RU" sz="180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Onest Regular"/>
                        </a:rPr>
                        <a:t>Верите ли, что Рустем любит слушать сказки?</a:t>
                      </a:r>
                      <a:endParaRPr lang="ru-RU" sz="180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Onest Regular"/>
                        </a:rPr>
                        <a:t> </a:t>
                      </a:r>
                      <a:endParaRPr lang="ru-RU" sz="180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8673274"/>
                  </a:ext>
                </a:extLst>
              </a:tr>
              <a:tr h="45402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Onest Regular"/>
                        </a:rPr>
                        <a:t> </a:t>
                      </a:r>
                      <a:endParaRPr lang="ru-RU" sz="180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Onest Regular"/>
                        </a:rPr>
                        <a:t>Верите ли, что папоротник цветёт?</a:t>
                      </a:r>
                      <a:endParaRPr lang="ru-RU" sz="180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Onest Regular"/>
                        </a:rPr>
                        <a:t> </a:t>
                      </a:r>
                      <a:endParaRPr lang="ru-RU" sz="180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4199319"/>
                  </a:ext>
                </a:extLst>
              </a:tr>
              <a:tr h="9603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Onest Regular"/>
                        </a:rPr>
                        <a:t> </a:t>
                      </a:r>
                      <a:endParaRPr lang="ru-RU" sz="1800" dirty="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Onest Regular"/>
                        </a:rPr>
                        <a:t>Верите ли, что Рустем мечтает стать космонавтом?</a:t>
                      </a:r>
                      <a:endParaRPr lang="ru-RU" sz="1800" dirty="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Onest Regular"/>
                        </a:rPr>
                        <a:t> </a:t>
                      </a:r>
                      <a:endParaRPr lang="ru-RU" sz="1800" dirty="0">
                        <a:effectLst/>
                        <a:latin typeface="Onest Regular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071272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CC0092A-F458-45BF-931F-0CDBA5A9A217}"/>
              </a:ext>
            </a:extLst>
          </p:cNvPr>
          <p:cNvSpPr txBox="1"/>
          <p:nvPr/>
        </p:nvSpPr>
        <p:spPr>
          <a:xfrm>
            <a:off x="401687" y="996274"/>
            <a:ext cx="6094428" cy="834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Предтекстовая работа</a:t>
            </a:r>
            <a:endParaRPr lang="ru-RU" sz="2800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750308-9ED7-4997-B847-AA163786029C}"/>
              </a:ext>
            </a:extLst>
          </p:cNvPr>
          <p:cNvSpPr txBox="1"/>
          <p:nvPr/>
        </p:nvSpPr>
        <p:spPr>
          <a:xfrm>
            <a:off x="841344" y="2095070"/>
            <a:ext cx="10159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Onest Regular"/>
                <a:ea typeface="Calibri" panose="020F0502020204030204" pitchFamily="34" charset="0"/>
              </a:rPr>
              <a:t>Задание для </a:t>
            </a:r>
            <a:r>
              <a:rPr lang="ru-RU" sz="3200" dirty="0">
                <a:effectLst/>
                <a:latin typeface="Onest Regular"/>
                <a:ea typeface="Calibri" panose="020F0502020204030204" pitchFamily="34" charset="0"/>
              </a:rPr>
              <a:t>группы </a:t>
            </a:r>
            <a:r>
              <a:rPr lang="ru-RU" sz="3200" b="1" dirty="0">
                <a:effectLst/>
                <a:latin typeface="Onest Regular"/>
                <a:ea typeface="Calibri" panose="020F0502020204030204" pitchFamily="34" charset="0"/>
              </a:rPr>
              <a:t>низкого уровня </a:t>
            </a:r>
            <a:r>
              <a:rPr lang="ru-RU" sz="32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</a:rPr>
              <a:t>«Верите ли?» </a:t>
            </a:r>
            <a:endParaRPr lang="ru-RU" sz="3200" b="1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813072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6444" y="106904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8102" y="996274"/>
            <a:ext cx="1098796" cy="10987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C0092A-F458-45BF-931F-0CDBA5A9A217}"/>
              </a:ext>
            </a:extLst>
          </p:cNvPr>
          <p:cNvSpPr txBox="1"/>
          <p:nvPr/>
        </p:nvSpPr>
        <p:spPr>
          <a:xfrm>
            <a:off x="332297" y="1217226"/>
            <a:ext cx="6094428" cy="834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Предтекстовая работа</a:t>
            </a:r>
            <a:endParaRPr lang="ru-RU" sz="2800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750308-9ED7-4997-B847-AA163786029C}"/>
              </a:ext>
            </a:extLst>
          </p:cNvPr>
          <p:cNvSpPr txBox="1"/>
          <p:nvPr/>
        </p:nvSpPr>
        <p:spPr>
          <a:xfrm>
            <a:off x="765930" y="2095070"/>
            <a:ext cx="10159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Onest Regular"/>
                <a:ea typeface="Calibri" panose="020F0502020204030204" pitchFamily="34" charset="0"/>
              </a:rPr>
              <a:t>Задание для </a:t>
            </a:r>
            <a:r>
              <a:rPr lang="ru-RU" sz="3200" dirty="0">
                <a:effectLst/>
                <a:latin typeface="Onest Regular"/>
                <a:ea typeface="Calibri" panose="020F0502020204030204" pitchFamily="34" charset="0"/>
              </a:rPr>
              <a:t>группы </a:t>
            </a:r>
            <a:r>
              <a:rPr lang="ru-RU" sz="3200" b="1" dirty="0">
                <a:latin typeface="Onest Regular"/>
                <a:ea typeface="Calibri" panose="020F0502020204030204" pitchFamily="34" charset="0"/>
              </a:rPr>
              <a:t>средне</a:t>
            </a:r>
            <a:r>
              <a:rPr lang="ru-RU" sz="3200" b="1" dirty="0">
                <a:effectLst/>
                <a:latin typeface="Onest Regular"/>
                <a:ea typeface="Calibri" panose="020F0502020204030204" pitchFamily="34" charset="0"/>
              </a:rPr>
              <a:t>го уровня </a:t>
            </a:r>
            <a:r>
              <a:rPr lang="ru-RU" sz="32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</a:rPr>
              <a:t>«Мозаика» </a:t>
            </a:r>
            <a:endParaRPr lang="ru-RU" sz="3200" b="1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D368A21-EF14-489D-AD89-9C5A2DE87E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806" y="3150546"/>
            <a:ext cx="3113208" cy="3113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FBB14B3-9B65-4EEE-B4A8-61947EB73CE3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160" y="3268976"/>
            <a:ext cx="4159184" cy="27550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5E08C51-736A-4186-AA67-91F59277F96B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685" y="3087902"/>
            <a:ext cx="3142270" cy="3175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6554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6444" y="1069043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8102" y="996274"/>
            <a:ext cx="1098796" cy="10987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C0092A-F458-45BF-931F-0CDBA5A9A217}"/>
              </a:ext>
            </a:extLst>
          </p:cNvPr>
          <p:cNvSpPr txBox="1"/>
          <p:nvPr/>
        </p:nvSpPr>
        <p:spPr>
          <a:xfrm>
            <a:off x="690516" y="1069043"/>
            <a:ext cx="6094428" cy="834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  <a:cs typeface="Times New Roman" panose="02020603050405020304" pitchFamily="18" charset="0"/>
              </a:rPr>
              <a:t>Предтекстовая работа</a:t>
            </a:r>
            <a:endParaRPr lang="ru-RU" sz="2800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750308-9ED7-4997-B847-AA163786029C}"/>
              </a:ext>
            </a:extLst>
          </p:cNvPr>
          <p:cNvSpPr txBox="1"/>
          <p:nvPr/>
        </p:nvSpPr>
        <p:spPr>
          <a:xfrm>
            <a:off x="6414548" y="2778548"/>
            <a:ext cx="47016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Onest Regular"/>
                <a:ea typeface="Calibri" panose="020F0502020204030204" pitchFamily="34" charset="0"/>
              </a:rPr>
              <a:t>Задание для </a:t>
            </a:r>
            <a:r>
              <a:rPr lang="ru-RU" sz="3600" dirty="0">
                <a:effectLst/>
                <a:latin typeface="Onest Regular"/>
                <a:ea typeface="Calibri" panose="020F0502020204030204" pitchFamily="34" charset="0"/>
              </a:rPr>
              <a:t>группы </a:t>
            </a:r>
            <a:r>
              <a:rPr lang="ru-RU" sz="3600" b="1" dirty="0">
                <a:latin typeface="Onest Regular"/>
                <a:ea typeface="Calibri" panose="020F0502020204030204" pitchFamily="34" charset="0"/>
              </a:rPr>
              <a:t>повышенного</a:t>
            </a:r>
            <a:r>
              <a:rPr lang="ru-RU" sz="3600" b="1" dirty="0">
                <a:effectLst/>
                <a:latin typeface="Onest Regular"/>
                <a:ea typeface="Calibri" panose="020F0502020204030204" pitchFamily="34" charset="0"/>
              </a:rPr>
              <a:t> уровня</a:t>
            </a:r>
          </a:p>
          <a:p>
            <a:pPr algn="ctr"/>
            <a:r>
              <a:rPr lang="ru-RU" sz="3600" b="1" dirty="0">
                <a:effectLst/>
                <a:latin typeface="Onest Regular"/>
                <a:ea typeface="Calibri" panose="020F0502020204030204" pitchFamily="34" charset="0"/>
              </a:rPr>
              <a:t> </a:t>
            </a:r>
          </a:p>
          <a:p>
            <a:pPr algn="ctr"/>
            <a:r>
              <a:rPr lang="ru-RU" sz="3600" b="1" dirty="0">
                <a:solidFill>
                  <a:srgbClr val="0033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est Regular"/>
                <a:ea typeface="Calibri" panose="020F0502020204030204" pitchFamily="34" charset="0"/>
              </a:rPr>
              <a:t>«Ключевые слова» </a:t>
            </a:r>
            <a:endParaRPr lang="ru-RU" sz="3600" b="1" dirty="0">
              <a:solidFill>
                <a:srgbClr val="0033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nest Regular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B1360B3-D002-4DD5-91BB-50EBAE787499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824" y="2187920"/>
            <a:ext cx="4475374" cy="42411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42261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580</Words>
  <Application>Microsoft Office PowerPoint</Application>
  <PresentationFormat>Широкоэкранный</PresentationFormat>
  <Paragraphs>155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Calibri</vt:lpstr>
      <vt:lpstr>Calibri Light</vt:lpstr>
      <vt:lpstr>Onest Black</vt:lpstr>
      <vt:lpstr>Onest Regular</vt:lpstr>
      <vt:lpstr>Times New Roman</vt:lpstr>
      <vt:lpstr>Wingdings</vt:lpstr>
      <vt:lpstr>YS Text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g19</cp:lastModifiedBy>
  <cp:revision>31</cp:revision>
  <dcterms:created xsi:type="dcterms:W3CDTF">2025-03-19T07:31:17Z</dcterms:created>
  <dcterms:modified xsi:type="dcterms:W3CDTF">2025-11-25T04:48:34Z</dcterms:modified>
</cp:coreProperties>
</file>